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4007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418"/>
    <p:restoredTop sz="86450"/>
  </p:normalViewPr>
  <p:slideViewPr>
    <p:cSldViewPr snapToGrid="0" snapToObjects="1">
      <p:cViewPr>
        <p:scale>
          <a:sx n="94" d="100"/>
          <a:sy n="94" d="100"/>
        </p:scale>
        <p:origin x="-12" y="4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0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36927-3A67-E749-BB0F-03F89CBFE183}" type="datetimeFigureOut">
              <a:rPr lang="it-IT" smtClean="0"/>
              <a:pPr/>
              <a:t>26/05/2020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B8378-3E51-9F4F-81B2-C32C8732B28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960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8378-3E51-9F4F-81B2-C32C8732B285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2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6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782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5913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846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9131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7981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84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1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9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9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8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84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pPr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2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621367" y="1909234"/>
            <a:ext cx="7766936" cy="1646302"/>
          </a:xfrm>
        </p:spPr>
        <p:txBody>
          <a:bodyPr/>
          <a:lstStyle/>
          <a:p>
            <a:r>
              <a:rPr lang="it-IT" dirty="0" smtClean="0"/>
              <a:t>Criteri DAD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507067" y="293984"/>
            <a:ext cx="7766936" cy="2144416"/>
          </a:xfrm>
        </p:spPr>
        <p:txBody>
          <a:bodyPr>
            <a:normAutofit/>
          </a:bodyPr>
          <a:lstStyle/>
          <a:p>
            <a:r>
              <a:rPr lang="it-IT" sz="3200" dirty="0" smtClean="0"/>
              <a:t>Istituto Comprensivo </a:t>
            </a:r>
          </a:p>
          <a:p>
            <a:r>
              <a:rPr lang="it-IT" sz="3200" dirty="0" smtClean="0"/>
              <a:t>Giovanni Palatucci</a:t>
            </a:r>
            <a:r>
              <a:rPr lang="it-IT" sz="3200" dirty="0"/>
              <a:t> </a:t>
            </a:r>
            <a:endParaRPr lang="it-IT" sz="3200" dirty="0" smtClean="0"/>
          </a:p>
          <a:p>
            <a:r>
              <a:rPr lang="it-IT" sz="3200" dirty="0" smtClean="0"/>
              <a:t>Campagna</a:t>
            </a:r>
            <a:endParaRPr lang="it-IT" sz="32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901700" y="5321300"/>
            <a:ext cx="8826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Dirigente Scolastico 					  FS Valutazione</a:t>
            </a:r>
          </a:p>
          <a:p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prof. Pietro </a:t>
            </a:r>
            <a:r>
              <a:rPr lang="it-IT" sz="2000" dirty="0" err="1" smtClean="0">
                <a:solidFill>
                  <a:schemeClr val="accent1">
                    <a:lumMod val="75000"/>
                  </a:schemeClr>
                </a:solidFill>
              </a:rPr>
              <a:t>Mandia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						Alfonsina </a:t>
            </a:r>
            <a:r>
              <a:rPr lang="it-IT" sz="2000" dirty="0" err="1" smtClean="0">
                <a:solidFill>
                  <a:schemeClr val="accent1">
                    <a:lumMod val="75000"/>
                  </a:schemeClr>
                </a:solidFill>
              </a:rPr>
              <a:t>Gaudieri</a:t>
            </a:r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0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307252"/>
              </p:ext>
            </p:extLst>
          </p:nvPr>
        </p:nvGraphicFramePr>
        <p:xfrm>
          <a:off x="127000" y="1250299"/>
          <a:ext cx="9378690" cy="54807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9500"/>
                <a:gridCol w="1016000"/>
                <a:gridCol w="1416836"/>
                <a:gridCol w="1331766"/>
                <a:gridCol w="223747"/>
                <a:gridCol w="1427941"/>
                <a:gridCol w="1612900"/>
              </a:tblGrid>
              <a:tr h="7105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Mai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 volte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Spesso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Quasi 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</a:tr>
              <a:tr h="4785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Svolgimento di compiti e verifiche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964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Comprende i compiti assegnati e stabilisce collegamenti e relazioni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85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Compiti ordinati e </a:t>
                      </a:r>
                      <a:r>
                        <a:rPr lang="it-IT" sz="1600" dirty="0" smtClean="0">
                          <a:effectLst/>
                        </a:rPr>
                        <a:t>precisi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85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Rispetta le scadenze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effectLst/>
                        </a:rPr>
                        <a:t> </a:t>
                      </a:r>
                      <a:endParaRPr lang="it-IT" sz="1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60372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Il voto scaturisce dalla somma dei punteggi attribuiti alle quattro voci (max. 20 punti), dividendo successivamente per 2 (voto in decimi).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Somma: …… / 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Voto: …… /10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(= Somma diviso 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2884" marR="42884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30250" y="1774982"/>
            <a:ext cx="288376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3200" y="482600"/>
            <a:ext cx="5537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Esecuzione del compito</a:t>
            </a:r>
            <a:endParaRPr lang="it-IT" sz="2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997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275387"/>
              </p:ext>
            </p:extLst>
          </p:nvPr>
        </p:nvGraphicFramePr>
        <p:xfrm>
          <a:off x="203201" y="1333500"/>
          <a:ext cx="9207498" cy="5321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5103"/>
                <a:gridCol w="1206596"/>
                <a:gridCol w="1397000"/>
                <a:gridCol w="1193800"/>
                <a:gridCol w="1358900"/>
                <a:gridCol w="1816099"/>
              </a:tblGrid>
              <a:tr h="9078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Mai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 volte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Spesso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Quasi 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</a:tr>
              <a:tr h="6958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Comprende anche nella DAD i compiti assegnati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6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Partecipa alle lezioni 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58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Si inserisce con competenza nello svolgimento delle attività 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35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Partecipa alle attività a distanza fornendo contributi personali ed originali.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9900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Il voto scaturisce dalla somma dei punteggi attribuiti alle quattro voci (max. 20 punti), dividendo successivamente per 2 (voto in decimi).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Somma: …… / 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Voto: …… /10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(= Somma diviso 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3171" marR="43171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66700" y="215900"/>
            <a:ext cx="901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Griglia di osservazione per la valutazione</a:t>
            </a:r>
          </a:p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SCUOLA SECONDARIA DI I GRADO</a:t>
            </a:r>
          </a:p>
          <a:p>
            <a:endParaRPr lang="it-IT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IMPARARE ED ESSERE CONSAPEVOLI</a:t>
            </a:r>
            <a:endParaRPr lang="it-IT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3252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80603"/>
              </p:ext>
            </p:extLst>
          </p:nvPr>
        </p:nvGraphicFramePr>
        <p:xfrm>
          <a:off x="266701" y="1130300"/>
          <a:ext cx="9169400" cy="5473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8100"/>
                <a:gridCol w="1333599"/>
                <a:gridCol w="1384300"/>
                <a:gridCol w="1320800"/>
                <a:gridCol w="1056215"/>
                <a:gridCol w="1966386"/>
              </a:tblGrid>
              <a:tr h="14306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Mai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 volte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Spesso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Quasi 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Sempre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</a:tr>
              <a:tr h="8335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Svolge  le consegne </a:t>
                      </a:r>
                      <a:r>
                        <a:rPr lang="it-IT" sz="1400" dirty="0" smtClean="0">
                          <a:effectLst/>
                        </a:rPr>
                        <a:t>assegnate</a:t>
                      </a:r>
                      <a:endParaRPr lang="it-IT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44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Consegna i compiti sui </a:t>
                      </a:r>
                      <a:r>
                        <a:rPr lang="it-IT" sz="1400" dirty="0" smtClean="0">
                          <a:effectLst/>
                        </a:rPr>
                        <a:t>portali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144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Svolge compiti ordinati e precisi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61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Svolge le verifiche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04407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Il voto scaturisce dalla somma dei punteggi attribuiti alle quattro voci (max. 20 punti), dividendo successivamente per 2 (voto in decimi).</a:t>
                      </a:r>
                      <a:endParaRPr lang="it-IT" sz="14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Somma: …… / 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Voto: …… /10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(= Somma diviso 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58612" marR="58612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266701" y="368300"/>
            <a:ext cx="5791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ORGANIZZAZIONE DEL LAVORO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526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42900" y="562417"/>
            <a:ext cx="8610600" cy="6953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Times" charset="0"/>
                <a:ea typeface="Calibri" charset="0"/>
                <a:cs typeface="Times" charset="0"/>
              </a:rPr>
              <a:t>Griglie di valutazione per gli alunni disabili </a:t>
            </a:r>
            <a:endParaRPr lang="it-IT" sz="1400" b="1" dirty="0">
              <a:solidFill>
                <a:schemeClr val="accent2">
                  <a:lumMod val="75000"/>
                </a:schemeClr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it-IT" dirty="0" smtClean="0">
              <a:solidFill>
                <a:srgbClr val="000000"/>
              </a:solidFill>
              <a:latin typeface="Times" charset="0"/>
              <a:ea typeface="Calibri" charset="0"/>
              <a:cs typeface="Times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Times" charset="0"/>
                <a:ea typeface="Calibri" charset="0"/>
                <a:cs typeface="Times" charset="0"/>
              </a:rPr>
              <a:t>PREMESSA </a:t>
            </a:r>
            <a:endParaRPr lang="it-IT" sz="1400" b="1" dirty="0">
              <a:solidFill>
                <a:schemeClr val="accent2">
                  <a:lumMod val="75000"/>
                </a:schemeClr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Il gruppo per l’inclusione riunitosi in modalità remota, in data 04/05/2020, al fine di “dare valore” all’impegno profuso dai ragazzi e dalle loro famiglie nel partecipare alla didattica a distanza e di garantire il rispetto delle differenze e specificità individuali, la partecipazione di tutti, a seconda delle proprie capacità, potenzialità, competenze, propone l’adozione di due griglie di valutazione. </a:t>
            </a:r>
            <a:endParaRPr lang="it-IT" sz="14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700"/>
              </a:lnSpc>
              <a:spcAft>
                <a:spcPts val="1200"/>
              </a:spcAft>
            </a:pPr>
            <a:r>
              <a:rPr lang="it-IT" dirty="0" err="1">
                <a:solidFill>
                  <a:srgbClr val="000000"/>
                </a:solidFill>
                <a:latin typeface="Wingdings" charset="2"/>
                <a:ea typeface="Calibri" charset="0"/>
                <a:cs typeface="Wingdings" charset="2"/>
              </a:rPr>
              <a:t>ü</a:t>
            </a:r>
            <a:r>
              <a:rPr lang="it-IT" dirty="0">
                <a:solidFill>
                  <a:srgbClr val="000000"/>
                </a:solidFill>
                <a:latin typeface="Wingdings" charset="2"/>
                <a:ea typeface="Calibri" charset="0"/>
                <a:cs typeface="Wingdings" charset="2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GRIGLIA DI VALUTAZIONE N. 1 per gli alunni disabili gravi. La cui gravità verrà valutata con riferimento al grado di autonomia personale dell’alunno come documentato nel PEI e non con riferimento al comma dell’art. 3 L.104/92. </a:t>
            </a:r>
            <a:endParaRPr lang="it-IT" sz="14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700"/>
              </a:lnSpc>
              <a:spcAft>
                <a:spcPts val="1200"/>
              </a:spcAft>
            </a:pPr>
            <a:r>
              <a:rPr lang="it-IT" dirty="0">
                <a:solidFill>
                  <a:srgbClr val="000000"/>
                </a:solidFill>
                <a:latin typeface="Wingdings" charset="2"/>
                <a:ea typeface="Calibri" charset="0"/>
                <a:cs typeface="Wingdings" charset="2"/>
              </a:rPr>
              <a:t>ü </a:t>
            </a: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GRIGLIA DI VALUTAZIONE N.2 per alunni disabili con un sufficiente grado di autonomia </a:t>
            </a:r>
            <a:r>
              <a:rPr lang="it-IT" dirty="0" smtClean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personale. </a:t>
            </a:r>
            <a:endParaRPr lang="it-IT" sz="14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Resta ferma la possibilità da parte del team docenti di adottare per gli alunni disabili che seguono tout court la progettazione curricolare la griglia di valutazione predisposta per la classe. </a:t>
            </a:r>
            <a:endParaRPr lang="it-IT" sz="1400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N.2 Allegati: Griglie di valutazione</a:t>
            </a:r>
            <a:r>
              <a:rPr lang="it-IT" dirty="0">
                <a:solidFill>
                  <a:srgbClr val="000000"/>
                </a:solidFill>
                <a:latin typeface="MS Mincho" charset="-128"/>
                <a:ea typeface="Calibri" charset="0"/>
                <a:cs typeface="MS Mincho" charset="-128"/>
              </a:rPr>
              <a:t> </a:t>
            </a:r>
            <a:r>
              <a:rPr lang="it-IT" dirty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Data, </a:t>
            </a:r>
            <a:r>
              <a:rPr lang="it-IT" dirty="0" smtClean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04/05/2020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dirty="0" smtClean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Referente per l’inclusione 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it-IT" dirty="0" smtClean="0">
                <a:solidFill>
                  <a:srgbClr val="000000"/>
                </a:solidFill>
                <a:latin typeface="Times" charset="0"/>
                <a:ea typeface="Calibri" charset="0"/>
                <a:cs typeface="Times" charset="0"/>
              </a:rPr>
              <a:t>Sonia De Luna 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it-IT" sz="1400" dirty="0">
              <a:solidFill>
                <a:srgbClr val="000000"/>
              </a:solidFill>
              <a:effectLst/>
              <a:latin typeface="Times" charset="0"/>
              <a:ea typeface="Calibri" charset="0"/>
              <a:cs typeface="Times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it-IT" sz="1400" dirty="0" smtClean="0">
              <a:solidFill>
                <a:srgbClr val="000000"/>
              </a:solidFill>
              <a:latin typeface="Times" charset="0"/>
              <a:ea typeface="Calibri" charset="0"/>
              <a:cs typeface="Times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endParaRPr lang="it-IT" sz="14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15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762418"/>
              </p:ext>
            </p:extLst>
          </p:nvPr>
        </p:nvGraphicFramePr>
        <p:xfrm>
          <a:off x="161186" y="228601"/>
          <a:ext cx="9706716" cy="6419358"/>
        </p:xfrm>
        <a:graphic>
          <a:graphicData uri="http://schemas.openxmlformats.org/drawingml/2006/table">
            <a:tbl>
              <a:tblPr/>
              <a:tblGrid>
                <a:gridCol w="1617786"/>
                <a:gridCol w="2323128"/>
                <a:gridCol w="1689100"/>
                <a:gridCol w="1244600"/>
                <a:gridCol w="1473200"/>
                <a:gridCol w="1358902"/>
              </a:tblGrid>
              <a:tr h="599525"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Mai/raramente</a:t>
                      </a: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(4-5)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 volte 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6)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Spesso</a:t>
                      </a: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 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(7-8)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Sempre 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9-10)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6016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,Bold" charset="0"/>
                        </a:rPr>
                        <a:t>Partecipazione all’</a:t>
                      </a:r>
                      <a:r>
                        <a:rPr lang="it-IT" sz="1400" dirty="0" err="1">
                          <a:solidFill>
                            <a:schemeClr val="tx1"/>
                          </a:solidFill>
                          <a:effectLst/>
                          <a:latin typeface="Times New Roman,Bold" charset="0"/>
                        </a:rPr>
                        <a:t>attivita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,Bold" charset="0"/>
                        </a:rPr>
                        <a:t>̀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Partecipa alle </a:t>
                      </a:r>
                      <a:r>
                        <a:rPr lang="it-IT" sz="1400" dirty="0" err="1">
                          <a:effectLst/>
                          <a:latin typeface="Times New Roman" charset="0"/>
                        </a:rPr>
                        <a:t>attività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 a distanza con il supporto della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famiglia</a:t>
                      </a:r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506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,Bold" charset="0"/>
                        </a:rPr>
                        <a:t>Comunicazione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Comunica attraverso i canali privilegiati (gestuale/mimico/ verbale/ ) mostrando interesse al dialogo educativo </a:t>
                      </a:r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552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,Bold" charset="0"/>
                        </a:rPr>
                        <a:t>Esecuzione dei lavori 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Esegue, 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con il supporto della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famiglia,</a:t>
                      </a:r>
                      <a:r>
                        <a:rPr lang="it-IT" sz="1400" baseline="0" dirty="0" smtClean="0"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le 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consegne date sia in </a:t>
                      </a:r>
                      <a:r>
                        <a:rPr lang="it-IT" sz="1400" dirty="0" err="1">
                          <a:effectLst/>
                          <a:latin typeface="Times New Roman" charset="0"/>
                        </a:rPr>
                        <a:t>modalità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 sincrona che asincrona </a:t>
                      </a:r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735"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,Bold" charset="0"/>
                        </a:rPr>
                        <a:t>Sviluppo apprendimento nella didattica a distanza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 niente 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4-5)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sufficienti (6)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buoni 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</a:t>
                      </a:r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7/8)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ottimi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(9/10)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79011"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>
                          <a:effectLst/>
                          <a:latin typeface="Calibri" charset="0"/>
                        </a:rPr>
                        <a:t>L’alunno/a ha manifestato progressione degli apprendimenti nell’ambito della dad </a:t>
                      </a:r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67308" marR="67308" marT="33654" marB="33654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67308" marR="67308" marT="33654" marB="33654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68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74044"/>
              </p:ext>
            </p:extLst>
          </p:nvPr>
        </p:nvGraphicFramePr>
        <p:xfrm>
          <a:off x="215900" y="266699"/>
          <a:ext cx="10020300" cy="6425832"/>
        </p:xfrm>
        <a:graphic>
          <a:graphicData uri="http://schemas.openxmlformats.org/drawingml/2006/table">
            <a:tbl>
              <a:tblPr/>
              <a:tblGrid>
                <a:gridCol w="1564219"/>
                <a:gridCol w="1991781"/>
                <a:gridCol w="1917700"/>
                <a:gridCol w="1333500"/>
                <a:gridCol w="1384300"/>
                <a:gridCol w="1828800"/>
              </a:tblGrid>
              <a:tr h="232278"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Calibri" charset="0"/>
                        </a:rPr>
                        <a:t>Descrittori 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>
                          <a:effectLst/>
                          <a:latin typeface="Calibri" charset="0"/>
                        </a:rPr>
                        <a:t>Evidenze </a:t>
                      </a:r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effectLst/>
                          <a:latin typeface="Calibri" charset="0"/>
                        </a:rPr>
                        <a:t>Mai/raramente (4-5) </a:t>
                      </a:r>
                      <a:endParaRPr lang="it-IT" sz="1400" b="1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effectLst/>
                          <a:latin typeface="Calibri" charset="0"/>
                        </a:rPr>
                        <a:t>A volte (6) </a:t>
                      </a:r>
                      <a:endParaRPr lang="it-IT" sz="1400" b="1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effectLst/>
                          <a:latin typeface="Calibri" charset="0"/>
                        </a:rPr>
                        <a:t>Spesso (7-8) </a:t>
                      </a:r>
                      <a:endParaRPr lang="it-IT" sz="1400" b="1" dirty="0"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effectLst/>
                          <a:latin typeface="Calibri" charset="0"/>
                        </a:rPr>
                        <a:t>Sempre (9-10) </a:t>
                      </a:r>
                      <a:endParaRPr lang="it-IT" sz="1400" b="1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29711"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,Bold" charset="0"/>
                        </a:rPr>
                        <a:t>Imparare ad essere consapevole 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Comprende le consegne date sia in </a:t>
                      </a:r>
                      <a:r>
                        <a:rPr lang="it-IT" sz="1400" dirty="0" err="1">
                          <a:effectLst/>
                          <a:latin typeface="Times New Roman" charset="0"/>
                        </a:rPr>
                        <a:t>modalità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 sincrona che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asincrona.</a:t>
                      </a:r>
                      <a:endParaRPr lang="it-IT" sz="1400" dirty="0">
                        <a:effectLst/>
                      </a:endParaRPr>
                    </a:p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Utilizza, supportato, gli strumenti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proposti.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1595"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,Bold" charset="0"/>
                        </a:rPr>
                        <a:t>Partecipazione all’</a:t>
                      </a:r>
                      <a:r>
                        <a:rPr lang="it-IT" sz="1400" dirty="0" err="1">
                          <a:effectLst/>
                          <a:latin typeface="Times New Roman,Bold" charset="0"/>
                        </a:rPr>
                        <a:t>attivita</a:t>
                      </a:r>
                      <a:r>
                        <a:rPr lang="it-IT" sz="1400" dirty="0">
                          <a:effectLst/>
                          <a:latin typeface="Times New Roman,Bold" charset="0"/>
                        </a:rPr>
                        <a:t>̀ 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Svolge con </a:t>
                      </a:r>
                      <a:r>
                        <a:rPr lang="it-IT" sz="1400" dirty="0" err="1">
                          <a:effectLst/>
                          <a:latin typeface="Times New Roman" charset="0"/>
                        </a:rPr>
                        <a:t>regolarità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 le consegne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assegnate. </a:t>
                      </a:r>
                      <a:endParaRPr lang="it-IT" sz="1400" dirty="0">
                        <a:effectLst/>
                      </a:endParaRPr>
                    </a:p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Partecipa alle </a:t>
                      </a:r>
                      <a:r>
                        <a:rPr lang="it-IT" sz="1400" dirty="0" err="1">
                          <a:effectLst/>
                          <a:latin typeface="Times New Roman" charset="0"/>
                        </a:rPr>
                        <a:t>attività</a:t>
                      </a:r>
                      <a:r>
                        <a:rPr lang="it-IT" sz="1400" dirty="0">
                          <a:effectLst/>
                          <a:latin typeface="Times New Roman" charset="0"/>
                        </a:rPr>
                        <a:t> a distanza anche con interventi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personali. </a:t>
                      </a:r>
                      <a:endParaRPr lang="it-IT" sz="1400" dirty="0">
                        <a:effectLst/>
                      </a:endParaRPr>
                    </a:p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E’ in grado di chiedere e dare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aiuto. 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672"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,Bold" charset="0"/>
                        </a:rPr>
                        <a:t>Organizzazione del lavoro 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Rispetta le scadenze stabilite per la consegna delle </a:t>
                      </a:r>
                      <a:r>
                        <a:rPr lang="it-IT" sz="1400" dirty="0" err="1" smtClean="0">
                          <a:effectLst/>
                          <a:latin typeface="Times New Roman" charset="0"/>
                        </a:rPr>
                        <a:t>attività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. </a:t>
                      </a:r>
                      <a:endParaRPr lang="it-IT" sz="1400" dirty="0">
                        <a:effectLst/>
                      </a:endParaRPr>
                    </a:p>
                    <a:p>
                      <a:r>
                        <a:rPr lang="it-IT" sz="1400" dirty="0">
                          <a:effectLst/>
                          <a:latin typeface="Times New Roman" charset="0"/>
                        </a:rPr>
                        <a:t>Sa organizzare il lavoro, anche chiedendo aiuto ai </a:t>
                      </a:r>
                      <a:r>
                        <a:rPr lang="it-IT" sz="1400" dirty="0" smtClean="0">
                          <a:effectLst/>
                          <a:latin typeface="Times New Roman" charset="0"/>
                        </a:rPr>
                        <a:t>familiari.</a:t>
                      </a:r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5"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,Bold" charset="0"/>
                        </a:rPr>
                        <a:t>Sviluppo apprendimento nella didattica a distanza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Per niente (4-5)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sufficienti (6)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buoni (7/8)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Con esiti ottimi (9/10) </a:t>
                      </a:r>
                      <a:endParaRPr lang="it-IT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33470"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>
                          <a:effectLst/>
                          <a:latin typeface="Calibri" charset="0"/>
                        </a:rPr>
                        <a:t>L’alunno/a ha manifestato progressione degli apprendimenti nell’ambito della dad </a:t>
                      </a:r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effectLst/>
                      </a:endParaRPr>
                    </a:p>
                  </a:txBody>
                  <a:tcPr marL="53537" marR="53537" marT="26769" marB="26769" anchor="ctr">
                    <a:lnL w="60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effectLst/>
                      </a:endParaRPr>
                    </a:p>
                  </a:txBody>
                  <a:tcPr marL="53537" marR="53537" marT="26769" marB="26769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83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470167"/>
              </p:ext>
            </p:extLst>
          </p:nvPr>
        </p:nvGraphicFramePr>
        <p:xfrm>
          <a:off x="190501" y="1447801"/>
          <a:ext cx="9194799" cy="5011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/>
                <a:gridCol w="3630887"/>
                <a:gridCol w="838824"/>
                <a:gridCol w="838232"/>
                <a:gridCol w="838824"/>
                <a:gridCol w="838232"/>
              </a:tblGrid>
              <a:tr h="648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Competenze e criteri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Descrittori di osservazione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Mai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A volte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Spesso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Sempre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2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Imparare ad imparare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Partecipazione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L’alunno/a partecipa alle attività sincrone e asincrone proposte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96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Responsabilità 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Impegno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L’alunno esegue con costanza le attività inviate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05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Interesse 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Interesse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L’alunno mostra interesse per  le attività  proposte e le esegue con cura ed originalità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25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Comunicazione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Capacità di relazione a distanza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L’alunno/a riesce, supportato dai genitori, a  relazionarsi  con le insegnanti e con i suoi pari attraverso i canali utilizzati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(gruppi,videolezioni, messaggi…)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 </a:t>
                      </a:r>
                      <a:endParaRPr lang="it-IT" sz="140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Arial" charset="0"/>
                        <a:ea typeface="Arial" charset="0"/>
                      </a:endParaRPr>
                    </a:p>
                  </a:txBody>
                  <a:tcPr marL="43395" marR="4339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254000" y="215900"/>
            <a:ext cx="9131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GRIGLIA DI OSSERVAZIONE DELLE COMPETENZE NELLE ATTIVITÀ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EDUCATIVO-DIDATTICHE </a:t>
            </a: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A </a:t>
            </a: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DISTANZA-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it-IT" altLang="it-IT" b="1" dirty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SCUOLA DELL’INFANZIA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b="1" u="sng" dirty="0" smtClean="0">
                <a:latin typeface="Arial" charset="0"/>
              </a:rPr>
              <a:t>.</a:t>
            </a:r>
            <a:endParaRPr lang="it-IT" altLang="it-IT" dirty="0">
              <a:latin typeface="Arial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090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6538" y="472966"/>
            <a:ext cx="8765628" cy="5562074"/>
          </a:xfrm>
        </p:spPr>
        <p:txBody>
          <a:bodyPr>
            <a:normAutofit lnSpcReduction="10000"/>
          </a:bodyPr>
          <a:lstStyle/>
          <a:p>
            <a:r>
              <a:rPr lang="it-IT" u="sng" dirty="0"/>
              <a:t>Criteri di verifica e valutazione della didattica a </a:t>
            </a:r>
            <a:r>
              <a:rPr lang="it-IT" u="sng" dirty="0" smtClean="0"/>
              <a:t>distanza</a:t>
            </a:r>
            <a:r>
              <a:rPr lang="it-IT" dirty="0"/>
              <a:t> </a:t>
            </a:r>
          </a:p>
          <a:p>
            <a:pPr fontAlgn="base"/>
            <a:r>
              <a:rPr lang="it-IT" dirty="0"/>
              <a:t>Considerata la conclusione della nota ministeriale n. 368 del </a:t>
            </a:r>
            <a:r>
              <a:rPr lang="it-IT" dirty="0" smtClean="0"/>
              <a:t>13/3/2020;</a:t>
            </a:r>
            <a:endParaRPr lang="it-IT" dirty="0"/>
          </a:p>
          <a:p>
            <a:pPr fontAlgn="base"/>
            <a:r>
              <a:rPr lang="it-IT" dirty="0"/>
              <a:t>“Giova allora rammentare sempre che uno degli aspetti più importanti in questa delicata fase d’emergenza è mantenere la socializzazione. Potrebbe sembrare un paradosso, ma le richieste che le famiglie rivolgono alle scuole vanno oltre </a:t>
            </a:r>
            <a:r>
              <a:rPr lang="it-IT" dirty="0" smtClean="0"/>
              <a:t>i </a:t>
            </a:r>
            <a:r>
              <a:rPr lang="it-IT" dirty="0"/>
              <a:t>compiti e </a:t>
            </a:r>
            <a:r>
              <a:rPr lang="it-IT" dirty="0" smtClean="0"/>
              <a:t>le </a:t>
            </a:r>
            <a:r>
              <a:rPr lang="it-IT" dirty="0"/>
              <a:t>lezioni a distanza, cercano infatti un rapporto più intenso e ravvicinato, seppur nella virtualità dettata dal momento. Chiedono di poter ascoltare le vostre voci e le vostre rassicurazioni, di poter incrociare anche gli sguardi rassicuranti di ognuno di voi, per poter confidare paure e preoccupazioni senza vergognarsi di chiedere aiuto”;</a:t>
            </a:r>
          </a:p>
          <a:p>
            <a:r>
              <a:rPr lang="it-IT" dirty="0"/>
              <a:t>Considerato il DPCM 8/3/2020 e la conseguente nota ministeriale n. 279 che stabiliscono la “necessità di attivare la didattica a distanza, al fine di tutelare il diritto costituzionalmente garantito all’istruzione”; </a:t>
            </a:r>
          </a:p>
          <a:p>
            <a:r>
              <a:rPr lang="it-IT" dirty="0"/>
              <a:t>Considerato che Il testo ministeriale accenna a “una </a:t>
            </a:r>
            <a:r>
              <a:rPr lang="it-IT" dirty="0" err="1"/>
              <a:t>varietà</a:t>
            </a:r>
            <a:r>
              <a:rPr lang="it-IT" dirty="0"/>
              <a:t> di strumenti a disposizione a seconda delle piattaforme utilizzate” ma ricorda che “la normativa vigente (</a:t>
            </a:r>
            <a:r>
              <a:rPr lang="it-IT" dirty="0" err="1"/>
              <a:t>Dpr</a:t>
            </a:r>
            <a:r>
              <a:rPr lang="it-IT" dirty="0"/>
              <a:t> 122/2009, </a:t>
            </a:r>
            <a:r>
              <a:rPr lang="it-IT" dirty="0" err="1"/>
              <a:t>D.lgs</a:t>
            </a:r>
            <a:r>
              <a:rPr lang="it-IT" dirty="0"/>
              <a:t> 62/2017), al di là dei momenti formalizzati relativi agli scrutini e agli esami di Stato, lascia la dimensione docimologica ai docenti, senza istruire particolari protocolli che sono </a:t>
            </a:r>
            <a:r>
              <a:rPr lang="it-IT" dirty="0" err="1"/>
              <a:t>più</a:t>
            </a:r>
            <a:r>
              <a:rPr lang="it-IT" dirty="0"/>
              <a:t> fonte di tradizione che di normativa</a:t>
            </a:r>
            <a:r>
              <a:rPr lang="it-IT" dirty="0" smtClean="0"/>
              <a:t>”;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33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68096" y="1005840"/>
            <a:ext cx="78089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t-IT" sz="2400" dirty="0" smtClean="0"/>
              <a:t>Per </a:t>
            </a:r>
            <a:r>
              <a:rPr lang="it-IT" sz="2400" b="1" i="1" dirty="0" smtClean="0"/>
              <a:t>Il </a:t>
            </a:r>
            <a:r>
              <a:rPr lang="it-IT" sz="2400" b="1" i="1" dirty="0"/>
              <a:t>processo di verifica e </a:t>
            </a:r>
            <a:r>
              <a:rPr lang="it-IT" sz="2400" b="1" i="1" dirty="0" smtClean="0"/>
              <a:t>valutazione</a:t>
            </a:r>
          </a:p>
          <a:p>
            <a:pPr fontAlgn="base"/>
            <a:endParaRPr lang="it-IT" sz="2400" dirty="0"/>
          </a:p>
          <a:p>
            <a:pPr fontAlgn="base"/>
            <a:r>
              <a:rPr lang="it-IT" sz="2400" b="1" i="1" dirty="0"/>
              <a:t> </a:t>
            </a:r>
            <a:r>
              <a:rPr lang="it-IT" sz="2400" b="1" u="sng" dirty="0"/>
              <a:t>è necessario tener conto,</a:t>
            </a:r>
            <a:endParaRPr lang="it-IT" sz="2400" dirty="0"/>
          </a:p>
          <a:p>
            <a:pPr fontAlgn="base"/>
            <a:r>
              <a:rPr lang="it-IT" sz="2400" dirty="0"/>
              <a:t>non solamente del livello di raggiungimento, da parte di ogni alunno, delle singole abilità e delle singole micro-abilità definite non più dalla progettazione ma nella ri-progettazione, naturalmente, ma anche della particolarità del suggerimento didattico proposto, delle problematicità strumentali delle famiglie e del bisogno degli alunni di essere supportati in un periodo caratterizzato da incertezza e da insicurezza quale è quello </a:t>
            </a:r>
            <a:r>
              <a:rPr lang="it-IT" sz="2400" dirty="0" smtClean="0"/>
              <a:t>determinato dall’emergenza sanitaria da Coronavirus.</a:t>
            </a:r>
            <a:endParaRPr lang="it-IT" sz="2400" dirty="0"/>
          </a:p>
          <a:p>
            <a:pPr fontAlgn="base"/>
            <a:r>
              <a:rPr lang="it-IT" sz="2400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406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96112" y="932688"/>
            <a:ext cx="79735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 </a:t>
            </a:r>
            <a:r>
              <a:rPr lang="it-IT" sz="2400" b="1" i="1" dirty="0"/>
              <a:t>Il processo di verifica e </a:t>
            </a:r>
            <a:r>
              <a:rPr lang="it-IT" sz="2400" b="1" i="1" dirty="0" smtClean="0"/>
              <a:t>valutazione,</a:t>
            </a:r>
            <a:r>
              <a:rPr lang="it-IT" sz="2400" dirty="0" smtClean="0"/>
              <a:t> quindi, </a:t>
            </a:r>
            <a:r>
              <a:rPr lang="it-IT" sz="2400" dirty="0"/>
              <a:t>viene definito dai docenti tenendo conto degli aspetti peculiari dell’</a:t>
            </a:r>
            <a:r>
              <a:rPr lang="it-IT" sz="2400" dirty="0" err="1"/>
              <a:t>attivita</a:t>
            </a:r>
            <a:r>
              <a:rPr lang="it-IT" sz="2400" dirty="0"/>
              <a:t>̀ </a:t>
            </a:r>
            <a:r>
              <a:rPr lang="it-IT" sz="2400" dirty="0" smtClean="0"/>
              <a:t>didattica </a:t>
            </a:r>
            <a:r>
              <a:rPr lang="it-IT" sz="2400" dirty="0"/>
              <a:t>a distanza: </a:t>
            </a:r>
          </a:p>
          <a:p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non si </a:t>
            </a:r>
            <a:r>
              <a:rPr lang="it-IT" sz="2400" dirty="0" err="1"/>
              <a:t>puo</a:t>
            </a:r>
            <a:r>
              <a:rPr lang="it-IT" sz="2400" dirty="0"/>
              <a:t>̀ pensare che le </a:t>
            </a:r>
            <a:r>
              <a:rPr lang="it-IT" sz="2400" dirty="0" err="1"/>
              <a:t>modalita</a:t>
            </a:r>
            <a:r>
              <a:rPr lang="it-IT" sz="2400" dirty="0"/>
              <a:t>̀ di verifica possano essere le stesse in uso a scuola; </a:t>
            </a:r>
          </a:p>
          <a:p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qualunque </a:t>
            </a:r>
            <a:r>
              <a:rPr lang="it-IT" sz="2400" dirty="0" err="1"/>
              <a:t>modalita</a:t>
            </a:r>
            <a:r>
              <a:rPr lang="it-IT" sz="2400" dirty="0"/>
              <a:t>̀ di verifica non in presenza è </a:t>
            </a:r>
            <a:r>
              <a:rPr lang="it-IT" sz="2400" b="1" dirty="0"/>
              <a:t>atipica </a:t>
            </a:r>
            <a:r>
              <a:rPr lang="it-IT" sz="2400" dirty="0"/>
              <a:t>rispetto a quello cui siamo abituati; </a:t>
            </a:r>
          </a:p>
          <a:p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bisogna puntare sull’</a:t>
            </a:r>
            <a:r>
              <a:rPr lang="it-IT" sz="2400" b="1" dirty="0"/>
              <a:t>acquisizione di </a:t>
            </a:r>
            <a:r>
              <a:rPr lang="it-IT" sz="2400" b="1" dirty="0" err="1"/>
              <a:t>responsabilita</a:t>
            </a:r>
            <a:r>
              <a:rPr lang="it-IT" sz="2400" b="1" dirty="0"/>
              <a:t>̀ </a:t>
            </a:r>
            <a:r>
              <a:rPr lang="it-IT" sz="2400" dirty="0"/>
              <a:t>e sulla coscienza del significato del compito nel processo di apprendimento (a maggior ragione nell’impossibilità di controllo diretto del lavoro). </a:t>
            </a:r>
          </a:p>
        </p:txBody>
      </p:sp>
    </p:spTree>
    <p:extLst>
      <p:ext uri="{BB962C8B-B14F-4D97-AF65-F5344CB8AC3E}">
        <p14:creationId xmlns:p14="http://schemas.microsoft.com/office/powerpoint/2010/main" val="75157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41248" y="1755648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sz="3600" b="1" dirty="0"/>
              <a:t>Si tratta  di non forzare nel virtuale </a:t>
            </a:r>
            <a:r>
              <a:rPr lang="it-IT" sz="3600" b="1" dirty="0" smtClean="0"/>
              <a:t>una riproposizione </a:t>
            </a:r>
            <a:r>
              <a:rPr lang="it-IT" sz="3600" b="1" dirty="0"/>
              <a:t>delle </a:t>
            </a:r>
            <a:r>
              <a:rPr lang="it-IT" sz="3600" b="1" dirty="0" err="1"/>
              <a:t>attività</a:t>
            </a:r>
            <a:r>
              <a:rPr lang="it-IT" sz="3600" b="1" dirty="0"/>
              <a:t> in presenza, ma di cambiare i paradigmi e puntare sull’aspetto FORMATIVO della valutazione. </a:t>
            </a:r>
            <a:endParaRPr lang="it-IT" sz="3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296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25296" y="1280160"/>
            <a:ext cx="704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Quando </a:t>
            </a:r>
            <a:r>
              <a:rPr lang="it-IT" sz="2400" dirty="0"/>
              <a:t>fare la valutazione va concordato fra alunni e </a:t>
            </a:r>
            <a:r>
              <a:rPr lang="it-IT" sz="2400" dirty="0" smtClean="0"/>
              <a:t>docenti </a:t>
            </a:r>
            <a:r>
              <a:rPr lang="it-IT" sz="2400" dirty="0"/>
              <a:t>in base alla programmazione delle </a:t>
            </a:r>
            <a:r>
              <a:rPr lang="it-IT" sz="2400" dirty="0" err="1"/>
              <a:t>attivita</a:t>
            </a:r>
            <a:r>
              <a:rPr lang="it-IT" sz="2400" dirty="0"/>
              <a:t>̀ a distanza condivisa settimanalmente e </a:t>
            </a:r>
            <a:r>
              <a:rPr lang="it-IT" sz="2400" dirty="0" smtClean="0"/>
              <a:t>in base alla </a:t>
            </a:r>
            <a:r>
              <a:rPr lang="it-IT" sz="2400" dirty="0" err="1"/>
              <a:t>disponibilita</a:t>
            </a:r>
            <a:r>
              <a:rPr lang="it-IT" sz="2400" dirty="0"/>
              <a:t>̀ di accesso dell’alunno ai dispositivi connessi. </a:t>
            </a:r>
          </a:p>
          <a:p>
            <a:r>
              <a:rPr lang="it-IT" sz="2400" dirty="0"/>
              <a:t>La </a:t>
            </a:r>
            <a:r>
              <a:rPr lang="it-IT" sz="2400" dirty="0" err="1"/>
              <a:t>modalità</a:t>
            </a:r>
            <a:r>
              <a:rPr lang="it-IT" sz="2400" dirty="0"/>
              <a:t> </a:t>
            </a:r>
            <a:r>
              <a:rPr lang="it-IT" sz="2400" dirty="0" err="1"/>
              <a:t>può</a:t>
            </a:r>
            <a:r>
              <a:rPr lang="it-IT" sz="2400" dirty="0"/>
              <a:t> essere in asincrono e/o sincrono: in asincrono con compiti, preferibilmente autentici e collaborativi, attraverso la </a:t>
            </a:r>
            <a:r>
              <a:rPr lang="it-IT" sz="2400" dirty="0" smtClean="0"/>
              <a:t>piattaforma, </a:t>
            </a:r>
            <a:r>
              <a:rPr lang="it-IT" sz="2400" dirty="0"/>
              <a:t>oppure in sincrono preferendo e valutando soprattutto le interazioni con il docente e i compagni durante le lezioni live. </a:t>
            </a:r>
          </a:p>
          <a:p>
            <a:r>
              <a:rPr lang="it-IT" sz="2400" dirty="0"/>
              <a:t> 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6705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77824" y="487025"/>
            <a:ext cx="86217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>
                <a:solidFill>
                  <a:srgbClr val="00B050"/>
                </a:solidFill>
              </a:rPr>
              <a:t>VERIFICA DELLE PRESENZE E DELLA PARTECIPAZIONE ALLE ATTIVITÀ </a:t>
            </a:r>
            <a:endParaRPr lang="it-IT" sz="2400" b="1" dirty="0">
              <a:solidFill>
                <a:srgbClr val="00B050"/>
              </a:solidFill>
            </a:endParaRPr>
          </a:p>
          <a:p>
            <a:r>
              <a:rPr lang="it-IT" sz="2400" dirty="0"/>
              <a:t>A questo proposito la scuola ha cercato </a:t>
            </a:r>
            <a:r>
              <a:rPr lang="it-IT" sz="2400" dirty="0" smtClean="0"/>
              <a:t>di  fornire, per quanto possibile, </a:t>
            </a:r>
            <a:r>
              <a:rPr lang="it-IT" sz="2400" dirty="0"/>
              <a:t>gli strumenti adeguati per partecipare all’</a:t>
            </a:r>
            <a:r>
              <a:rPr lang="it-IT" sz="2400" dirty="0" err="1"/>
              <a:t>attivita</a:t>
            </a:r>
            <a:r>
              <a:rPr lang="it-IT" sz="2400" dirty="0"/>
              <a:t>̀ di didattica a </a:t>
            </a:r>
            <a:r>
              <a:rPr lang="it-IT" sz="2400" dirty="0" smtClean="0"/>
              <a:t>distanza al fine di evitare discriminazioni.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>Gli elementi utili per la valutazione saranno acquisiti tramite: </a:t>
            </a:r>
          </a:p>
          <a:p>
            <a:pPr lvl="0"/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controllo della partecipazione alle </a:t>
            </a:r>
            <a:r>
              <a:rPr lang="it-IT" sz="2400" dirty="0" err="1"/>
              <a:t>attivita</a:t>
            </a:r>
            <a:r>
              <a:rPr lang="it-IT" sz="2400" dirty="0"/>
              <a:t>̀ proposte dalla scuola; </a:t>
            </a:r>
          </a:p>
          <a:p>
            <a:pPr lvl="0"/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controllo delle presenze on line durante le lezioni live; </a:t>
            </a:r>
          </a:p>
          <a:p>
            <a:pPr lvl="0"/>
            <a:r>
              <a:rPr lang="it-IT" sz="2400" dirty="0">
                <a:sym typeface="SymbolMT" charset="2"/>
              </a:rPr>
              <a:t></a:t>
            </a:r>
            <a:r>
              <a:rPr lang="it-IT" sz="2400" dirty="0"/>
              <a:t> controllo del lavoro svolto tramite piattaforma e/o registro elettronico </a:t>
            </a:r>
            <a:r>
              <a:rPr lang="it-IT" sz="2400" dirty="0" smtClean="0"/>
              <a:t>Argo;</a:t>
            </a:r>
            <a:endParaRPr lang="it-IT" sz="2400" dirty="0"/>
          </a:p>
          <a:p>
            <a:pPr lvl="0"/>
            <a:r>
              <a:rPr lang="it-IT" sz="2400" dirty="0" smtClean="0">
                <a:sym typeface="SymbolMT" charset="2"/>
              </a:rPr>
              <a:t> </a:t>
            </a:r>
            <a:r>
              <a:rPr lang="it-IT" sz="2400" dirty="0" smtClean="0"/>
              <a:t>controllo </a:t>
            </a:r>
            <a:r>
              <a:rPr lang="it-IT" sz="2400" dirty="0"/>
              <a:t>del lavoro inviato dagli alunni sulle piattaforme </a:t>
            </a:r>
            <a:r>
              <a:rPr lang="it-IT" sz="2400" dirty="0" smtClean="0"/>
              <a:t>adottate.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720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9184" y="256032"/>
            <a:ext cx="971092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u="sng" dirty="0">
                <a:solidFill>
                  <a:srgbClr val="00B050"/>
                </a:solidFill>
              </a:rPr>
              <a:t>VERIFICA DEGLI APPRENDIMENTI </a:t>
            </a:r>
            <a:endParaRPr lang="it-IT" b="1" i="1" u="sng" dirty="0" smtClean="0">
              <a:solidFill>
                <a:srgbClr val="00B050"/>
              </a:solidFill>
            </a:endParaRPr>
          </a:p>
          <a:p>
            <a:endParaRPr lang="it-IT" sz="1400" b="1" i="1" u="sng" dirty="0"/>
          </a:p>
          <a:p>
            <a:endParaRPr lang="it-IT" sz="1400" dirty="0"/>
          </a:p>
          <a:p>
            <a:r>
              <a:rPr lang="it-IT" sz="1400" dirty="0"/>
              <a:t>Come l'</a:t>
            </a:r>
            <a:r>
              <a:rPr lang="it-IT" sz="1400" dirty="0" err="1"/>
              <a:t>attivita</a:t>
            </a:r>
            <a:r>
              <a:rPr lang="it-IT" sz="1400" dirty="0"/>
              <a:t>̀ didattica anche la </a:t>
            </a:r>
            <a:r>
              <a:rPr lang="it-IT" sz="1400" b="1" dirty="0"/>
              <a:t>verifica </a:t>
            </a:r>
            <a:r>
              <a:rPr lang="it-IT" sz="1400" dirty="0" err="1"/>
              <a:t>puo</a:t>
            </a:r>
            <a:r>
              <a:rPr lang="it-IT" sz="1400" dirty="0"/>
              <a:t>̀ essere di tipo </a:t>
            </a:r>
            <a:r>
              <a:rPr lang="it-IT" sz="1400" b="1" dirty="0"/>
              <a:t>sincrono </a:t>
            </a:r>
            <a:r>
              <a:rPr lang="it-IT" sz="1400" dirty="0"/>
              <a:t>e </a:t>
            </a:r>
            <a:r>
              <a:rPr lang="it-IT" sz="1400" b="1" dirty="0"/>
              <a:t>asincrono</a:t>
            </a:r>
            <a:r>
              <a:rPr lang="it-IT" sz="1400" dirty="0"/>
              <a:t>. </a:t>
            </a:r>
            <a:r>
              <a:rPr lang="it-IT" sz="1400" b="1" dirty="0"/>
              <a:t>Possono essere effettuate: </a:t>
            </a:r>
            <a:endParaRPr lang="it-IT" sz="1400" dirty="0"/>
          </a:p>
          <a:p>
            <a:r>
              <a:rPr lang="it-IT" sz="1400" dirty="0"/>
              <a:t>a) </a:t>
            </a:r>
            <a:r>
              <a:rPr lang="it-IT" sz="1400" b="1" dirty="0"/>
              <a:t>v</a:t>
            </a:r>
            <a:r>
              <a:rPr lang="it-IT" sz="1400" b="1" dirty="0" smtClean="0"/>
              <a:t>erifiche </a:t>
            </a:r>
            <a:r>
              <a:rPr lang="it-IT" sz="1400" b="1" dirty="0"/>
              <a:t>oral</a:t>
            </a:r>
            <a:r>
              <a:rPr lang="it-IT" sz="1400" dirty="0"/>
              <a:t>i: con collegamento a piccolo gruppo o con tutta la classe che partecipa alla riunione.</a:t>
            </a:r>
            <a:br>
              <a:rPr lang="it-IT" sz="1400" dirty="0"/>
            </a:br>
            <a:r>
              <a:rPr lang="it-IT" sz="1400" dirty="0"/>
              <a:t>La verifica orale </a:t>
            </a:r>
            <a:r>
              <a:rPr lang="it-IT" sz="1400" b="1" dirty="0" err="1"/>
              <a:t>dovra</a:t>
            </a:r>
            <a:r>
              <a:rPr lang="it-IT" sz="1400" b="1" dirty="0"/>
              <a:t>̀ preferibilmente assumere la forma del colloquio </a:t>
            </a:r>
            <a:r>
              <a:rPr lang="it-IT" sz="1400" dirty="0"/>
              <a:t>(dialogo con ruoli definiti) e </a:t>
            </a:r>
            <a:r>
              <a:rPr lang="it-IT" sz="1400" b="1" dirty="0"/>
              <a:t>conversazione </a:t>
            </a:r>
            <a:r>
              <a:rPr lang="it-IT" sz="1400" dirty="0"/>
              <a:t>(informale e spontanea). </a:t>
            </a:r>
          </a:p>
          <a:p>
            <a:r>
              <a:rPr lang="it-IT" sz="1400" dirty="0" smtClean="0"/>
              <a:t>b)</a:t>
            </a:r>
            <a:r>
              <a:rPr lang="it-IT" sz="1400" b="1" dirty="0"/>
              <a:t>v</a:t>
            </a:r>
            <a:r>
              <a:rPr lang="it-IT" sz="1400" b="1" dirty="0" smtClean="0"/>
              <a:t>erifiche scritte</a:t>
            </a:r>
            <a:r>
              <a:rPr lang="it-IT" sz="1400" dirty="0"/>
              <a:t/>
            </a:r>
            <a:br>
              <a:rPr lang="it-IT" sz="1400" dirty="0"/>
            </a:br>
            <a:r>
              <a:rPr lang="it-IT" sz="1400" dirty="0"/>
              <a:t>In </a:t>
            </a:r>
            <a:r>
              <a:rPr lang="it-IT" sz="1400" dirty="0" err="1"/>
              <a:t>modalita</a:t>
            </a:r>
            <a:r>
              <a:rPr lang="it-IT" sz="1400" dirty="0"/>
              <a:t>̀ sincrona possono essere effettuate verifiche strutturate quali:</a:t>
            </a:r>
          </a:p>
          <a:p>
            <a:r>
              <a:rPr lang="it-IT" sz="1400" dirty="0"/>
              <a:t>a - somministrazione di test;</a:t>
            </a:r>
            <a:br>
              <a:rPr lang="it-IT" sz="1400" dirty="0"/>
            </a:br>
            <a:r>
              <a:rPr lang="it-IT" sz="1400" dirty="0"/>
              <a:t>b - somministrazione di verifiche </a:t>
            </a:r>
            <a:r>
              <a:rPr lang="it-IT" sz="1400" dirty="0" smtClean="0"/>
              <a:t>scritte; </a:t>
            </a:r>
            <a:endParaRPr lang="it-IT" sz="1400" dirty="0"/>
          </a:p>
          <a:p>
            <a:r>
              <a:rPr lang="it-IT" sz="1400" dirty="0"/>
              <a:t>c - esercitazioni </a:t>
            </a:r>
            <a:r>
              <a:rPr lang="it-IT" sz="1400" dirty="0" smtClean="0"/>
              <a:t>pratiche. </a:t>
            </a:r>
            <a:endParaRPr lang="it-IT" sz="1400" dirty="0"/>
          </a:p>
          <a:p>
            <a:r>
              <a:rPr lang="it-IT" sz="1400" dirty="0"/>
              <a:t>Si tratta di inserire compiti a tempo, ovvero compiti che vengono condivisi coi ragazzi poco prima dell’inizio della lezione, e dare come scadenza l’orario della fine della lezione.</a:t>
            </a:r>
            <a:br>
              <a:rPr lang="it-IT" sz="1400" dirty="0"/>
            </a:br>
            <a:r>
              <a:rPr lang="it-IT" sz="1400" dirty="0"/>
              <a:t>In </a:t>
            </a:r>
            <a:r>
              <a:rPr lang="it-IT" sz="1400" dirty="0" err="1"/>
              <a:t>modalità</a:t>
            </a:r>
            <a:r>
              <a:rPr lang="it-IT" sz="1400" dirty="0"/>
              <a:t> asincrona si possono somministrare verifiche scritte con consegna tramite piattaforma, </a:t>
            </a:r>
            <a:r>
              <a:rPr lang="it-IT" sz="1400" dirty="0" smtClean="0"/>
              <a:t>e-mail </a:t>
            </a:r>
            <a:r>
              <a:rPr lang="it-IT" sz="1400" dirty="0"/>
              <a:t>o altro, di diversa tipologia a seconda della disciplina e delle scelte del docente (consegna di testi, elaborati, disegni ecc.). </a:t>
            </a:r>
          </a:p>
          <a:p>
            <a:r>
              <a:rPr lang="it-IT" sz="1400" dirty="0"/>
              <a:t>c) </a:t>
            </a:r>
            <a:r>
              <a:rPr lang="it-IT" sz="1400" b="1" dirty="0"/>
              <a:t>p</a:t>
            </a:r>
            <a:r>
              <a:rPr lang="it-IT" sz="1400" b="1" dirty="0" smtClean="0"/>
              <a:t>rove </a:t>
            </a:r>
            <a:r>
              <a:rPr lang="it-IT" sz="1400" b="1" dirty="0"/>
              <a:t>autentiche: </a:t>
            </a:r>
            <a:r>
              <a:rPr lang="it-IT" sz="1400" dirty="0"/>
              <a:t>come da programmazione per competenze, si possono richiedere ai ragazzi </a:t>
            </a:r>
            <a:r>
              <a:rPr lang="it-IT" sz="1400" b="1" dirty="0"/>
              <a:t>prove autentiche alla fine di un percorso </a:t>
            </a:r>
            <a:r>
              <a:rPr lang="it-IT" sz="1400" dirty="0"/>
              <a:t>formulato in Unità di Apprendimento, magari anche in </a:t>
            </a:r>
            <a:r>
              <a:rPr lang="it-IT" sz="1400" dirty="0" err="1"/>
              <a:t>modalita</a:t>
            </a:r>
            <a:r>
              <a:rPr lang="it-IT" sz="1400" dirty="0"/>
              <a:t>̀ </a:t>
            </a:r>
            <a:r>
              <a:rPr lang="it-IT" sz="1400" i="1" dirty="0" err="1"/>
              <a:t>teamwork</a:t>
            </a:r>
            <a:r>
              <a:rPr lang="it-IT" sz="1400" dirty="0"/>
              <a:t>. </a:t>
            </a:r>
          </a:p>
          <a:p>
            <a:r>
              <a:rPr lang="it-IT" sz="1400" dirty="0"/>
              <a:t>La somministrazione di </a:t>
            </a:r>
            <a:r>
              <a:rPr lang="it-IT" sz="1400" b="1" dirty="0"/>
              <a:t>prove autentiche </a:t>
            </a:r>
            <a:r>
              <a:rPr lang="it-IT" sz="1400" dirty="0"/>
              <a:t>consente di verificare: </a:t>
            </a:r>
          </a:p>
          <a:p>
            <a:r>
              <a:rPr lang="it-IT" sz="1400" dirty="0">
                <a:sym typeface="SymbolMT" charset="2"/>
              </a:rPr>
              <a:t></a:t>
            </a:r>
            <a:r>
              <a:rPr lang="it-IT" sz="1400" dirty="0"/>
              <a:t> </a:t>
            </a:r>
            <a:r>
              <a:rPr lang="it-IT" sz="1400" dirty="0" smtClean="0"/>
              <a:t>la </a:t>
            </a:r>
            <a:r>
              <a:rPr lang="it-IT" sz="1400" dirty="0"/>
              <a:t>padronanza di conoscenze, abilità e competenze; </a:t>
            </a:r>
          </a:p>
          <a:p>
            <a:r>
              <a:rPr lang="it-IT" sz="1400" dirty="0">
                <a:sym typeface="SymbolMT" charset="2"/>
              </a:rPr>
              <a:t></a:t>
            </a:r>
            <a:r>
              <a:rPr lang="it-IT" sz="1400" dirty="0"/>
              <a:t> </a:t>
            </a:r>
            <a:r>
              <a:rPr lang="it-IT" sz="1400" dirty="0" smtClean="0"/>
              <a:t>la </a:t>
            </a:r>
            <a:r>
              <a:rPr lang="it-IT" sz="1400" dirty="0"/>
              <a:t>capacità di impegnarsi nella ricerca di soluzioni; </a:t>
            </a:r>
          </a:p>
          <a:p>
            <a:r>
              <a:rPr lang="it-IT" sz="1400" dirty="0">
                <a:sym typeface="SymbolMT" charset="2"/>
              </a:rPr>
              <a:t></a:t>
            </a:r>
            <a:r>
              <a:rPr lang="it-IT" sz="1400" dirty="0"/>
              <a:t> </a:t>
            </a:r>
            <a:r>
              <a:rPr lang="it-IT" sz="1400" dirty="0" smtClean="0"/>
              <a:t>la </a:t>
            </a:r>
            <a:r>
              <a:rPr lang="it-IT" sz="1400" dirty="0"/>
              <a:t>capacità di collaborare; </a:t>
            </a:r>
          </a:p>
          <a:p>
            <a:r>
              <a:rPr lang="it-IT" sz="1400" dirty="0">
                <a:sym typeface="SymbolMT" charset="2"/>
              </a:rPr>
              <a:t></a:t>
            </a:r>
            <a:r>
              <a:rPr lang="it-IT" sz="1400" dirty="0"/>
              <a:t> </a:t>
            </a:r>
            <a:r>
              <a:rPr lang="it-IT" sz="1400" dirty="0" smtClean="0"/>
              <a:t>a </a:t>
            </a:r>
            <a:r>
              <a:rPr lang="it-IT" sz="1400" dirty="0"/>
              <a:t>capacità di sviluppare </a:t>
            </a:r>
            <a:r>
              <a:rPr lang="it-IT" sz="1400" dirty="0" smtClean="0"/>
              <a:t>una </a:t>
            </a:r>
            <a:r>
              <a:rPr lang="it-IT" sz="1400" dirty="0"/>
              <a:t>ricerca e/o </a:t>
            </a:r>
            <a:r>
              <a:rPr lang="it-IT" sz="1400" dirty="0" smtClean="0"/>
              <a:t> </a:t>
            </a:r>
            <a:r>
              <a:rPr lang="it-IT" sz="1400" dirty="0"/>
              <a:t>un progetto. </a:t>
            </a:r>
          </a:p>
          <a:p>
            <a:r>
              <a:rPr lang="it-IT" sz="1400" dirty="0"/>
              <a:t>d) </a:t>
            </a:r>
            <a:r>
              <a:rPr lang="it-IT" sz="1400" b="1" dirty="0"/>
              <a:t>e</a:t>
            </a:r>
            <a:r>
              <a:rPr lang="it-IT" sz="1400" b="1" dirty="0" smtClean="0"/>
              <a:t>sercitazioni </a:t>
            </a:r>
            <a:r>
              <a:rPr lang="it-IT" sz="1400" b="1" dirty="0"/>
              <a:t>pratiche </a:t>
            </a:r>
            <a:r>
              <a:rPr lang="it-IT" sz="1400" dirty="0"/>
              <a:t>(prove di laboratorio nelle discipline tecnico/professionali) </a:t>
            </a:r>
          </a:p>
          <a:p>
            <a:endParaRPr lang="it-IT" sz="1400" b="1" dirty="0" smtClean="0"/>
          </a:p>
          <a:p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Per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il monitoraggio e la valutazione delle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</a:rPr>
              <a:t>attivita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̀ didattiche a distanza si propongono griglie di osservazione , nelle quali vengono sintetizzati gli indicatori a seconda dell’ordine di scuola e degli alunni</a:t>
            </a:r>
            <a:endParaRPr lang="it-IT" sz="1600" dirty="0">
              <a:solidFill>
                <a:schemeClr val="accent1">
                  <a:lumMod val="75000"/>
                </a:schemeClr>
              </a:solidFill>
            </a:endParaRPr>
          </a:p>
          <a:p>
            <a:pPr fontAlgn="base"/>
            <a:r>
              <a:rPr lang="it-IT" sz="1400" b="1" dirty="0"/>
              <a:t> </a:t>
            </a:r>
            <a:endParaRPr lang="it-IT" sz="1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44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20624" y="548640"/>
            <a:ext cx="10222992" cy="5815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32298"/>
              </p:ext>
            </p:extLst>
          </p:nvPr>
        </p:nvGraphicFramePr>
        <p:xfrm>
          <a:off x="219456" y="1415586"/>
          <a:ext cx="9626681" cy="5082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7508"/>
                <a:gridCol w="1030014"/>
                <a:gridCol w="1156138"/>
                <a:gridCol w="1397876"/>
                <a:gridCol w="1524000"/>
                <a:gridCol w="1671145"/>
              </a:tblGrid>
              <a:tr h="95644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 err="1">
                          <a:effectLst/>
                          <a:highlight>
                            <a:srgbClr val="FFFF00"/>
                          </a:highlight>
                        </a:rPr>
                        <a:t>Ppre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Mai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1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 volte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Spesso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Quasi sempre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Sempre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</a:tr>
              <a:tr h="6979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Partecipazione ad attività sincrone </a:t>
                      </a:r>
                      <a:r>
                        <a:rPr lang="it-IT" sz="1400" dirty="0" smtClean="0">
                          <a:effectLst/>
                        </a:rPr>
                        <a:t>e/o </a:t>
                      </a:r>
                      <a:r>
                        <a:rPr lang="it-IT" sz="1400" dirty="0">
                          <a:effectLst/>
                        </a:rPr>
                        <a:t>asincrone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0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Partecipa alle attività a distanza fornendo contributi personali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70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Organizza lo svolgimento del lavoro assegnato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4623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Collaborazione </a:t>
                      </a:r>
                      <a:r>
                        <a:rPr lang="it-IT" sz="1400" dirty="0">
                          <a:effectLst/>
                        </a:rPr>
                        <a:t>e impegno durante le attività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5389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Il voto scaturisce dalla somma dei punteggi attribuiti alle quattro voci (max. 20 punti), dividendo successivamente per 2 (voto in decimi).</a:t>
                      </a:r>
                      <a:endParaRPr lang="it-IT" sz="16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Somma: …… / 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Voto: …… /10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(= Somma diviso 2)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6487" marR="36487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92608" y="164592"/>
            <a:ext cx="8869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>
                    <a:lumMod val="50000"/>
                  </a:schemeClr>
                </a:solidFill>
              </a:rPr>
              <a:t>Griglia di osservazione per la </a:t>
            </a:r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</a:rPr>
              <a:t>valutazione</a:t>
            </a:r>
          </a:p>
          <a:p>
            <a:r>
              <a:rPr lang="it-IT" sz="2000" b="1" dirty="0" smtClean="0">
                <a:solidFill>
                  <a:schemeClr val="accent2">
                    <a:lumMod val="50000"/>
                  </a:schemeClr>
                </a:solidFill>
              </a:rPr>
              <a:t>SCUOLA PRIMARIA</a:t>
            </a:r>
            <a:endParaRPr lang="it-IT" sz="20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it-IT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20624" y="872478"/>
            <a:ext cx="65288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Partecipazione e consapevolezza</a:t>
            </a:r>
            <a:endParaRPr lang="it-IT" sz="20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064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5309</TotalTime>
  <Words>1157</Words>
  <Application>Microsoft Office PowerPoint</Application>
  <PresentationFormat>Personalizzato</PresentationFormat>
  <Paragraphs>322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Sfaccettatura</vt:lpstr>
      <vt:lpstr>Criteri DAD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 DAD</dc:title>
  <dc:creator>Utente di Microsoft Office</dc:creator>
  <cp:lastModifiedBy>PCANNAOK</cp:lastModifiedBy>
  <cp:revision>26</cp:revision>
  <dcterms:created xsi:type="dcterms:W3CDTF">2020-05-15T11:01:12Z</dcterms:created>
  <dcterms:modified xsi:type="dcterms:W3CDTF">2020-05-26T09:29:58Z</dcterms:modified>
</cp:coreProperties>
</file>