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4007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418"/>
    <p:restoredTop sz="86450"/>
  </p:normalViewPr>
  <p:slideViewPr>
    <p:cSldViewPr snapToGrid="0" snapToObjects="1">
      <p:cViewPr>
        <p:scale>
          <a:sx n="94" d="100"/>
          <a:sy n="94" d="100"/>
        </p:scale>
        <p:origin x="-12" y="4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20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36927-3A67-E749-BB0F-03F89CBFE183}" type="datetimeFigureOut">
              <a:rPr lang="it-IT" smtClean="0"/>
              <a:pPr/>
              <a:t>26/05/2020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BB8378-3E51-9F4F-81B2-C32C8732B28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1960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BB8378-3E51-9F4F-81B2-C32C8732B285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328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166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07829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459135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08464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191311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47981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29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841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61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29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57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19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287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086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84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67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223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  <p:sldLayoutId id="2147484019" r:id="rId12"/>
    <p:sldLayoutId id="2147484020" r:id="rId13"/>
    <p:sldLayoutId id="2147484021" r:id="rId14"/>
    <p:sldLayoutId id="2147484022" r:id="rId15"/>
    <p:sldLayoutId id="2147484023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1621367" y="1909234"/>
            <a:ext cx="7766936" cy="1646302"/>
          </a:xfrm>
        </p:spPr>
        <p:txBody>
          <a:bodyPr/>
          <a:lstStyle/>
          <a:p>
            <a:r>
              <a:rPr lang="it-IT" dirty="0" smtClean="0"/>
              <a:t>Criteri DAD</a:t>
            </a:r>
            <a:endParaRPr lang="it-IT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1507067" y="293984"/>
            <a:ext cx="7766936" cy="2144416"/>
          </a:xfrm>
        </p:spPr>
        <p:txBody>
          <a:bodyPr>
            <a:normAutofit/>
          </a:bodyPr>
          <a:lstStyle/>
          <a:p>
            <a:r>
              <a:rPr lang="it-IT" sz="3200" dirty="0" smtClean="0"/>
              <a:t>Istituto Comprensivo </a:t>
            </a:r>
          </a:p>
          <a:p>
            <a:r>
              <a:rPr lang="it-IT" sz="3200" dirty="0" smtClean="0"/>
              <a:t>Giovanni Palatucci</a:t>
            </a:r>
            <a:r>
              <a:rPr lang="it-IT" sz="3200" dirty="0"/>
              <a:t> </a:t>
            </a:r>
            <a:endParaRPr lang="it-IT" sz="3200" dirty="0" smtClean="0"/>
          </a:p>
          <a:p>
            <a:r>
              <a:rPr lang="it-IT" sz="3200" dirty="0" smtClean="0"/>
              <a:t>Campagna</a:t>
            </a:r>
            <a:endParaRPr lang="it-IT" sz="32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901700" y="5321300"/>
            <a:ext cx="8826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Dirigente Scolastico 					  FS Valutazione</a:t>
            </a:r>
          </a:p>
          <a:p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prof. Pietro </a:t>
            </a:r>
            <a:r>
              <a:rPr lang="it-IT" sz="2000" dirty="0" err="1" smtClean="0">
                <a:solidFill>
                  <a:schemeClr val="accent1">
                    <a:lumMod val="75000"/>
                  </a:schemeClr>
                </a:solidFill>
              </a:rPr>
              <a:t>Mandia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						Alfonsina </a:t>
            </a:r>
            <a:r>
              <a:rPr lang="it-IT" sz="2000" dirty="0" err="1" smtClean="0">
                <a:solidFill>
                  <a:schemeClr val="accent1">
                    <a:lumMod val="75000"/>
                  </a:schemeClr>
                </a:solidFill>
              </a:rPr>
              <a:t>Gaudieri</a:t>
            </a:r>
            <a:endParaRPr lang="it-IT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07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307252"/>
              </p:ext>
            </p:extLst>
          </p:nvPr>
        </p:nvGraphicFramePr>
        <p:xfrm>
          <a:off x="127000" y="1250299"/>
          <a:ext cx="9378690" cy="54807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9500"/>
                <a:gridCol w="1016000"/>
                <a:gridCol w="1416836"/>
                <a:gridCol w="1331766"/>
                <a:gridCol w="223747"/>
                <a:gridCol w="1427941"/>
                <a:gridCol w="1612900"/>
              </a:tblGrid>
              <a:tr h="7105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2884" marR="428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Mai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2884" marR="428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A volte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2884" marR="428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Spesso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2884" marR="42884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Quasi sempre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4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2884" marR="42884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Sempre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5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2884" marR="42884" marT="0" marB="0"/>
                </a:tc>
              </a:tr>
              <a:tr h="4785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Svolgimento di compiti e verifiche</a:t>
                      </a:r>
                      <a:endParaRPr lang="it-IT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2884" marR="428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it-IT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2884" marR="4288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it-IT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2884" marR="4288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it-IT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2884" marR="4288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2884" marR="4288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2884" marR="4288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19648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Comprende i compiti assegnati e stabilisce collegamenti e relazioni</a:t>
                      </a:r>
                      <a:endParaRPr lang="it-IT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2884" marR="428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it-IT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2884" marR="4288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it-IT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2884" marR="4288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it-IT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2884" marR="4288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it-IT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2884" marR="4288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it-IT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2884" marR="4288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85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Compiti ordinati e </a:t>
                      </a:r>
                      <a:r>
                        <a:rPr lang="it-IT" sz="1600" dirty="0" smtClean="0">
                          <a:effectLst/>
                        </a:rPr>
                        <a:t>precisi</a:t>
                      </a:r>
                      <a:endParaRPr lang="it-IT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2884" marR="428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2884" marR="4288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2884" marR="4288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2884" marR="4288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2884" marR="4288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it-IT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2884" marR="4288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85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Rispetta le scadenze</a:t>
                      </a:r>
                      <a:endParaRPr lang="it-IT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2884" marR="428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it-IT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2884" marR="4288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2884" marR="4288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it-IT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2884" marR="4288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2884" marR="4288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it-IT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2884" marR="4288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60372"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Il voto scaturisce dalla somma dei punteggi attribuiti alle quattro voci (max. 20 punti), dividendo successivamente per 2 (voto in decimi).</a:t>
                      </a:r>
                      <a:endParaRPr lang="it-IT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2884" marR="42884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Somma: …… / 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Voto: …… /10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(= Somma diviso 2)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it-IT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2884" marR="42884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30250" y="1774982"/>
            <a:ext cx="2883763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03200" y="482600"/>
            <a:ext cx="5537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Esecuzione del compito</a:t>
            </a:r>
            <a:endParaRPr lang="it-IT" sz="20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997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275387"/>
              </p:ext>
            </p:extLst>
          </p:nvPr>
        </p:nvGraphicFramePr>
        <p:xfrm>
          <a:off x="203201" y="1333500"/>
          <a:ext cx="9207498" cy="53213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5103"/>
                <a:gridCol w="1206596"/>
                <a:gridCol w="1397000"/>
                <a:gridCol w="1193800"/>
                <a:gridCol w="1358900"/>
                <a:gridCol w="1816099"/>
              </a:tblGrid>
              <a:tr h="90784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3171" marR="431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Mai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3171" marR="431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A volte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3171" marR="431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Spesso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3171" marR="431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 Quasi sempre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4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3171" marR="431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Sempre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5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3171" marR="43171" marT="0" marB="0"/>
                </a:tc>
              </a:tr>
              <a:tr h="6958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Comprende anche nella DAD i compiti assegnati</a:t>
                      </a:r>
                      <a:endParaRPr lang="it-IT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3171" marR="43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3171" marR="4317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3171" marR="4317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3171" marR="4317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3171" marR="4317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3171" marR="4317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69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Partecipa alle lezioni </a:t>
                      </a:r>
                      <a:endParaRPr lang="it-IT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3171" marR="43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3171" marR="4317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3171" marR="4317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3171" marR="4317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3171" marR="4317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3171" marR="4317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958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Si inserisce con competenza nello svolgimento delle attività </a:t>
                      </a:r>
                      <a:endParaRPr lang="it-IT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3171" marR="43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3171" marR="4317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3171" marR="4317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3171" marR="4317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3171" marR="4317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3171" marR="4317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357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Partecipa alle attività a distanza fornendo contributi personali ed originali.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3171" marR="431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3171" marR="4317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3171" marR="4317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3171" marR="4317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3171" marR="4317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3171" marR="4317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99009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Il voto scaturisce dalla somma dei punteggi attribuiti alle quattro voci (max. 20 punti), dividendo successivamente per 2 (voto in decimi).</a:t>
                      </a:r>
                      <a:endParaRPr lang="it-IT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3171" marR="43171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Somma: …… / 20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Voto: …… /10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(= Somma diviso 2)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3171" marR="43171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266700" y="215900"/>
            <a:ext cx="901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</a:rPr>
              <a:t>Griglia di osservazione per la valutazione</a:t>
            </a:r>
          </a:p>
          <a:p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</a:rPr>
              <a:t>SCUOLA SECONDARIA DI I GRADO</a:t>
            </a:r>
          </a:p>
          <a:p>
            <a:endParaRPr lang="it-IT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IMPARARE ED ESSERE CONSAPEVOLI</a:t>
            </a:r>
            <a:endParaRPr lang="it-IT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3252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080603"/>
              </p:ext>
            </p:extLst>
          </p:nvPr>
        </p:nvGraphicFramePr>
        <p:xfrm>
          <a:off x="266701" y="1130300"/>
          <a:ext cx="9169400" cy="54736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8100"/>
                <a:gridCol w="1333599"/>
                <a:gridCol w="1384300"/>
                <a:gridCol w="1320800"/>
                <a:gridCol w="1056215"/>
                <a:gridCol w="1966386"/>
              </a:tblGrid>
              <a:tr h="14306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612" marR="586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Mai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612" marR="586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A volte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612" marR="586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Spesso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612" marR="586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Quasi sempre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4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612" marR="586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Sempre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5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612" marR="58612" marT="0" marB="0"/>
                </a:tc>
              </a:tr>
              <a:tr h="8335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Svolge  le consegne </a:t>
                      </a:r>
                      <a:r>
                        <a:rPr lang="it-IT" sz="1400" dirty="0" smtClean="0">
                          <a:effectLst/>
                        </a:rPr>
                        <a:t>assegnate</a:t>
                      </a:r>
                      <a:endParaRPr lang="it-IT" sz="14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612" marR="586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612" marR="5861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612" marR="5861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612" marR="5861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612" marR="5861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612" marR="5861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144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Consegna i compiti sui </a:t>
                      </a:r>
                      <a:r>
                        <a:rPr lang="it-IT" sz="1400" dirty="0" smtClean="0">
                          <a:effectLst/>
                        </a:rPr>
                        <a:t>portali</a:t>
                      </a:r>
                      <a:endParaRPr lang="it-IT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612" marR="586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612" marR="5861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612" marR="5861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612" marR="5861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612" marR="5861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612" marR="5861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144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Svolge compiti ordinati e precisi</a:t>
                      </a:r>
                      <a:endParaRPr lang="it-IT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612" marR="586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612" marR="5861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612" marR="5861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612" marR="5861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612" marR="5861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612" marR="5861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618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Svolge le verifiche</a:t>
                      </a:r>
                      <a:endParaRPr lang="it-IT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612" marR="586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612" marR="5861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612" marR="5861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612" marR="5861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612" marR="5861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612" marR="5861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404407"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Il voto scaturisce dalla somma dei punteggi attribuiti alle quattro voci (max. 20 punti), dividendo successivamente per 2 (voto in decimi).</a:t>
                      </a:r>
                      <a:endParaRPr lang="it-IT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612" marR="58612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Somma: …… / 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Voto: …… /10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(= Somma diviso 2)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8612" marR="58612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266701" y="368300"/>
            <a:ext cx="5791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r>
              <a:rPr lang="it-IT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ORGANIZZAZIONE DEL LAVORO</a:t>
            </a:r>
            <a:endParaRPr lang="it-IT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5266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42900" y="562417"/>
            <a:ext cx="8610600" cy="6953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1200"/>
              </a:spcAft>
            </a:pPr>
            <a:r>
              <a:rPr lang="it-IT" b="1" dirty="0">
                <a:solidFill>
                  <a:schemeClr val="accent2">
                    <a:lumMod val="75000"/>
                  </a:schemeClr>
                </a:solidFill>
                <a:latin typeface="Times" charset="0"/>
                <a:ea typeface="Calibri" charset="0"/>
                <a:cs typeface="Times" charset="0"/>
              </a:rPr>
              <a:t>Griglie di valutazione per gli alunni disabili </a:t>
            </a:r>
            <a:endParaRPr lang="it-IT" sz="1400" b="1" dirty="0">
              <a:solidFill>
                <a:schemeClr val="accent2">
                  <a:lumMod val="75000"/>
                </a:schemeClr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>
              <a:lnSpc>
                <a:spcPts val="1800"/>
              </a:lnSpc>
              <a:spcAft>
                <a:spcPts val="1200"/>
              </a:spcAft>
            </a:pPr>
            <a:endParaRPr lang="it-IT" dirty="0" smtClean="0">
              <a:solidFill>
                <a:srgbClr val="000000"/>
              </a:solidFill>
              <a:latin typeface="Times" charset="0"/>
              <a:ea typeface="Calibri" charset="0"/>
              <a:cs typeface="Times" charset="0"/>
            </a:endParaRPr>
          </a:p>
          <a:p>
            <a:pPr>
              <a:lnSpc>
                <a:spcPts val="1800"/>
              </a:lnSpc>
              <a:spcAft>
                <a:spcPts val="1200"/>
              </a:spcAft>
            </a:pP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Times" charset="0"/>
                <a:ea typeface="Calibri" charset="0"/>
                <a:cs typeface="Times" charset="0"/>
              </a:rPr>
              <a:t>PREMESSA </a:t>
            </a:r>
            <a:endParaRPr lang="it-IT" sz="1400" b="1" dirty="0">
              <a:solidFill>
                <a:schemeClr val="accent2">
                  <a:lumMod val="75000"/>
                </a:schemeClr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>
              <a:lnSpc>
                <a:spcPts val="1800"/>
              </a:lnSpc>
              <a:spcAft>
                <a:spcPts val="1200"/>
              </a:spcAft>
            </a:pPr>
            <a:r>
              <a:rPr lang="it-IT" dirty="0">
                <a:solidFill>
                  <a:srgbClr val="000000"/>
                </a:solidFill>
                <a:latin typeface="Times" charset="0"/>
                <a:ea typeface="Calibri" charset="0"/>
                <a:cs typeface="Times" charset="0"/>
              </a:rPr>
              <a:t>Il gruppo per l’inclusione riunitosi in modalità remota, in data 04/05/2020, al fine di “dare valore” all’impegno profuso dai ragazzi e dalle loro famiglie nel partecipare alla didattica a distanza e di garantire il rispetto delle differenze e specificità individuali, la partecipazione di tutti, a seconda delle proprie capacità, potenzialità, competenze, propone l’adozione di due griglie di valutazione. </a:t>
            </a:r>
            <a:endParaRPr lang="it-IT" sz="1400" dirty="0">
              <a:latin typeface="Calibri" charset="0"/>
              <a:ea typeface="Calibri" charset="0"/>
              <a:cs typeface="Times New Roman" charset="0"/>
            </a:endParaRPr>
          </a:p>
          <a:p>
            <a:pPr>
              <a:lnSpc>
                <a:spcPts val="1700"/>
              </a:lnSpc>
              <a:spcAft>
                <a:spcPts val="1200"/>
              </a:spcAft>
            </a:pPr>
            <a:r>
              <a:rPr lang="it-IT" dirty="0" err="1">
                <a:solidFill>
                  <a:srgbClr val="000000"/>
                </a:solidFill>
                <a:latin typeface="Wingdings" charset="2"/>
                <a:ea typeface="Calibri" charset="0"/>
                <a:cs typeface="Wingdings" charset="2"/>
              </a:rPr>
              <a:t>ü</a:t>
            </a:r>
            <a:r>
              <a:rPr lang="it-IT" dirty="0">
                <a:solidFill>
                  <a:srgbClr val="000000"/>
                </a:solidFill>
                <a:latin typeface="Wingdings" charset="2"/>
                <a:ea typeface="Calibri" charset="0"/>
                <a:cs typeface="Wingdings" charset="2"/>
              </a:rPr>
              <a:t> </a:t>
            </a:r>
            <a:r>
              <a:rPr lang="it-IT" dirty="0">
                <a:solidFill>
                  <a:srgbClr val="000000"/>
                </a:solidFill>
                <a:latin typeface="Times" charset="0"/>
                <a:ea typeface="Calibri" charset="0"/>
                <a:cs typeface="Times" charset="0"/>
              </a:rPr>
              <a:t>GRIGLIA DI VALUTAZIONE N. 1 per gli alunni disabili gravi. La cui gravità verrà valutata con riferimento al grado di autonomia personale dell’alunno come documentato nel PEI e non con riferimento al comma dell’art. 3 L.104/92. </a:t>
            </a:r>
            <a:endParaRPr lang="it-IT" sz="1400" dirty="0">
              <a:latin typeface="Calibri" charset="0"/>
              <a:ea typeface="Calibri" charset="0"/>
              <a:cs typeface="Times New Roman" charset="0"/>
            </a:endParaRPr>
          </a:p>
          <a:p>
            <a:pPr>
              <a:lnSpc>
                <a:spcPts val="1700"/>
              </a:lnSpc>
              <a:spcAft>
                <a:spcPts val="1200"/>
              </a:spcAft>
            </a:pPr>
            <a:r>
              <a:rPr lang="it-IT" dirty="0">
                <a:solidFill>
                  <a:srgbClr val="000000"/>
                </a:solidFill>
                <a:latin typeface="Wingdings" charset="2"/>
                <a:ea typeface="Calibri" charset="0"/>
                <a:cs typeface="Wingdings" charset="2"/>
              </a:rPr>
              <a:t>ü </a:t>
            </a:r>
            <a:r>
              <a:rPr lang="it-IT" dirty="0">
                <a:solidFill>
                  <a:srgbClr val="000000"/>
                </a:solidFill>
                <a:latin typeface="Times" charset="0"/>
                <a:ea typeface="Calibri" charset="0"/>
                <a:cs typeface="Times" charset="0"/>
              </a:rPr>
              <a:t>GRIGLIA DI VALUTAZIONE N.2 per alunni disabili con un sufficiente grado di autonomia </a:t>
            </a:r>
            <a:r>
              <a:rPr lang="it-IT" dirty="0" smtClean="0">
                <a:solidFill>
                  <a:srgbClr val="000000"/>
                </a:solidFill>
                <a:latin typeface="Times" charset="0"/>
                <a:ea typeface="Calibri" charset="0"/>
                <a:cs typeface="Times" charset="0"/>
              </a:rPr>
              <a:t>personale. </a:t>
            </a:r>
            <a:endParaRPr lang="it-IT" sz="1400" dirty="0">
              <a:latin typeface="Calibri" charset="0"/>
              <a:ea typeface="Calibri" charset="0"/>
              <a:cs typeface="Times New Roman" charset="0"/>
            </a:endParaRPr>
          </a:p>
          <a:p>
            <a:pPr>
              <a:lnSpc>
                <a:spcPts val="1800"/>
              </a:lnSpc>
              <a:spcAft>
                <a:spcPts val="1200"/>
              </a:spcAft>
            </a:pPr>
            <a:r>
              <a:rPr lang="it-IT" dirty="0">
                <a:solidFill>
                  <a:srgbClr val="000000"/>
                </a:solidFill>
                <a:latin typeface="Times" charset="0"/>
                <a:ea typeface="Calibri" charset="0"/>
                <a:cs typeface="Times" charset="0"/>
              </a:rPr>
              <a:t>Resta ferma la possibilità da parte del team docenti di adottare per gli alunni disabili che seguono tout court la progettazione curricolare la griglia di valutazione predisposta per la classe. </a:t>
            </a:r>
            <a:endParaRPr lang="it-IT" sz="1400" dirty="0">
              <a:latin typeface="Calibri" charset="0"/>
              <a:ea typeface="Calibri" charset="0"/>
              <a:cs typeface="Times New Roman" charset="0"/>
            </a:endParaRPr>
          </a:p>
          <a:p>
            <a:pPr>
              <a:lnSpc>
                <a:spcPts val="1800"/>
              </a:lnSpc>
              <a:spcAft>
                <a:spcPts val="1200"/>
              </a:spcAft>
            </a:pPr>
            <a:r>
              <a:rPr lang="it-IT" dirty="0">
                <a:solidFill>
                  <a:srgbClr val="000000"/>
                </a:solidFill>
                <a:latin typeface="Times" charset="0"/>
                <a:ea typeface="Calibri" charset="0"/>
                <a:cs typeface="Times" charset="0"/>
              </a:rPr>
              <a:t>N.2 Allegati: Griglie di valutazione</a:t>
            </a:r>
            <a:r>
              <a:rPr lang="it-IT" dirty="0">
                <a:solidFill>
                  <a:srgbClr val="000000"/>
                </a:solidFill>
                <a:latin typeface="MS Mincho" charset="-128"/>
                <a:ea typeface="Calibri" charset="0"/>
                <a:cs typeface="MS Mincho" charset="-128"/>
              </a:rPr>
              <a:t> </a:t>
            </a:r>
            <a:r>
              <a:rPr lang="it-IT" dirty="0">
                <a:solidFill>
                  <a:srgbClr val="000000"/>
                </a:solidFill>
                <a:latin typeface="Times" charset="0"/>
                <a:ea typeface="Calibri" charset="0"/>
                <a:cs typeface="Times" charset="0"/>
              </a:rPr>
              <a:t>Data, </a:t>
            </a:r>
            <a:r>
              <a:rPr lang="it-IT" dirty="0" smtClean="0">
                <a:solidFill>
                  <a:srgbClr val="000000"/>
                </a:solidFill>
                <a:latin typeface="Times" charset="0"/>
                <a:ea typeface="Calibri" charset="0"/>
                <a:cs typeface="Times" charset="0"/>
              </a:rPr>
              <a:t>04/05/2020</a:t>
            </a:r>
          </a:p>
          <a:p>
            <a:pPr>
              <a:lnSpc>
                <a:spcPts val="1800"/>
              </a:lnSpc>
              <a:spcAft>
                <a:spcPts val="1200"/>
              </a:spcAft>
            </a:pPr>
            <a:r>
              <a:rPr lang="it-IT" dirty="0" smtClean="0">
                <a:solidFill>
                  <a:srgbClr val="000000"/>
                </a:solidFill>
                <a:latin typeface="Times" charset="0"/>
                <a:ea typeface="Calibri" charset="0"/>
                <a:cs typeface="Times" charset="0"/>
              </a:rPr>
              <a:t>Referente per l’inclusione </a:t>
            </a:r>
          </a:p>
          <a:p>
            <a:pPr>
              <a:lnSpc>
                <a:spcPts val="1800"/>
              </a:lnSpc>
              <a:spcAft>
                <a:spcPts val="1200"/>
              </a:spcAft>
            </a:pPr>
            <a:r>
              <a:rPr lang="it-IT" dirty="0" smtClean="0">
                <a:solidFill>
                  <a:srgbClr val="000000"/>
                </a:solidFill>
                <a:latin typeface="Times" charset="0"/>
                <a:ea typeface="Calibri" charset="0"/>
                <a:cs typeface="Times" charset="0"/>
              </a:rPr>
              <a:t>Sonia De Luna </a:t>
            </a:r>
          </a:p>
          <a:p>
            <a:pPr>
              <a:lnSpc>
                <a:spcPts val="1800"/>
              </a:lnSpc>
              <a:spcAft>
                <a:spcPts val="1200"/>
              </a:spcAft>
            </a:pPr>
            <a:endParaRPr lang="it-IT" sz="1400" dirty="0">
              <a:solidFill>
                <a:srgbClr val="000000"/>
              </a:solidFill>
              <a:effectLst/>
              <a:latin typeface="Times" charset="0"/>
              <a:ea typeface="Calibri" charset="0"/>
              <a:cs typeface="Times" charset="0"/>
            </a:endParaRPr>
          </a:p>
          <a:p>
            <a:pPr>
              <a:lnSpc>
                <a:spcPts val="1800"/>
              </a:lnSpc>
              <a:spcAft>
                <a:spcPts val="1200"/>
              </a:spcAft>
            </a:pPr>
            <a:endParaRPr lang="it-IT" sz="1400" dirty="0" smtClean="0">
              <a:solidFill>
                <a:srgbClr val="000000"/>
              </a:solidFill>
              <a:latin typeface="Times" charset="0"/>
              <a:ea typeface="Calibri" charset="0"/>
              <a:cs typeface="Times" charset="0"/>
            </a:endParaRPr>
          </a:p>
          <a:p>
            <a:pPr>
              <a:lnSpc>
                <a:spcPts val="1800"/>
              </a:lnSpc>
              <a:spcAft>
                <a:spcPts val="1200"/>
              </a:spcAft>
            </a:pPr>
            <a:endParaRPr lang="it-IT" sz="1400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015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762418"/>
              </p:ext>
            </p:extLst>
          </p:nvPr>
        </p:nvGraphicFramePr>
        <p:xfrm>
          <a:off x="161186" y="228601"/>
          <a:ext cx="9706716" cy="6419358"/>
        </p:xfrm>
        <a:graphic>
          <a:graphicData uri="http://schemas.openxmlformats.org/drawingml/2006/table">
            <a:tbl>
              <a:tblPr/>
              <a:tblGrid>
                <a:gridCol w="1617786"/>
                <a:gridCol w="2323128"/>
                <a:gridCol w="1689100"/>
                <a:gridCol w="1244600"/>
                <a:gridCol w="1473200"/>
                <a:gridCol w="1358902"/>
              </a:tblGrid>
              <a:tr h="599525">
                <a:tc>
                  <a:txBody>
                    <a:bodyPr/>
                    <a:lstStyle/>
                    <a:p>
                      <a:endParaRPr lang="it-IT" sz="1400" dirty="0">
                        <a:effectLst/>
                      </a:endParaRPr>
                    </a:p>
                  </a:txBody>
                  <a:tcPr marL="67308" marR="67308" marT="33654" marB="33654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effectLst/>
                      </a:endParaRPr>
                    </a:p>
                  </a:txBody>
                  <a:tcPr marL="67308" marR="67308" marT="33654" marB="33654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Mai/raramente</a:t>
                      </a:r>
                    </a:p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 </a:t>
                      </a:r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(4-5) 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7308" marR="67308" marT="33654" marB="33654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A volte </a:t>
                      </a:r>
                      <a:endParaRPr lang="it-IT" sz="1400" b="1" dirty="0" smtClean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(</a:t>
                      </a:r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6) 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7308" marR="67308" marT="33654" marB="33654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Spesso</a:t>
                      </a:r>
                    </a:p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 </a:t>
                      </a:r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(7-8) 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7308" marR="67308" marT="33654" marB="33654" anchor="ctr">
                    <a:lnL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Sempre </a:t>
                      </a:r>
                      <a:endParaRPr lang="it-IT" sz="1400" b="1" dirty="0" smtClean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(</a:t>
                      </a:r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9-10) 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7308" marR="67308" marT="33654" marB="33654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76016">
                <a:tc>
                  <a:txBody>
                    <a:bodyPr/>
                    <a:lstStyle/>
                    <a:p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Times New Roman,Bold" charset="0"/>
                        </a:rPr>
                        <a:t>Partecipazione all’</a:t>
                      </a:r>
                      <a:r>
                        <a:rPr lang="it-IT" sz="1400" dirty="0" err="1">
                          <a:solidFill>
                            <a:schemeClr val="tx1"/>
                          </a:solidFill>
                          <a:effectLst/>
                          <a:latin typeface="Times New Roman,Bold" charset="0"/>
                        </a:rPr>
                        <a:t>attivita</a:t>
                      </a: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Times New Roman,Bold" charset="0"/>
                        </a:rPr>
                        <a:t>̀ 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7308" marR="67308" marT="33654" marB="33654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effectLst/>
                          <a:latin typeface="Times New Roman" charset="0"/>
                        </a:rPr>
                        <a:t>Partecipa alle </a:t>
                      </a:r>
                      <a:r>
                        <a:rPr lang="it-IT" sz="1400" dirty="0" err="1">
                          <a:effectLst/>
                          <a:latin typeface="Times New Roman" charset="0"/>
                        </a:rPr>
                        <a:t>attività</a:t>
                      </a:r>
                      <a:r>
                        <a:rPr lang="it-IT" sz="1400" dirty="0">
                          <a:effectLst/>
                          <a:latin typeface="Times New Roman" charset="0"/>
                        </a:rPr>
                        <a:t> a distanza con il supporto della </a:t>
                      </a:r>
                      <a:r>
                        <a:rPr lang="it-IT" sz="1400" dirty="0" smtClean="0">
                          <a:effectLst/>
                          <a:latin typeface="Times New Roman" charset="0"/>
                        </a:rPr>
                        <a:t>famiglia</a:t>
                      </a:r>
                      <a:endParaRPr lang="it-IT" sz="1400" dirty="0">
                        <a:effectLst/>
                      </a:endParaRPr>
                    </a:p>
                  </a:txBody>
                  <a:tcPr marL="67308" marR="67308" marT="33654" marB="33654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effectLst/>
                      </a:endParaRPr>
                    </a:p>
                  </a:txBody>
                  <a:tcPr marL="67308" marR="67308" marT="33654" marB="33654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effectLst/>
                      </a:endParaRPr>
                    </a:p>
                  </a:txBody>
                  <a:tcPr marL="67308" marR="67308" marT="33654" marB="33654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effectLst/>
                      </a:endParaRPr>
                    </a:p>
                  </a:txBody>
                  <a:tcPr marL="67308" marR="67308" marT="33654" marB="33654" anchor="ctr">
                    <a:lnL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effectLst/>
                      </a:endParaRPr>
                    </a:p>
                  </a:txBody>
                  <a:tcPr marL="67308" marR="67308" marT="33654" marB="33654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506">
                <a:tc>
                  <a:txBody>
                    <a:bodyPr/>
                    <a:lstStyle/>
                    <a:p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Times New Roman,Bold" charset="0"/>
                        </a:rPr>
                        <a:t>Comunicazione 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7308" marR="67308" marT="33654" marB="33654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effectLst/>
                          <a:latin typeface="Times New Roman" charset="0"/>
                        </a:rPr>
                        <a:t>Comunica attraverso i canali privilegiati (gestuale/mimico/ verbale/ ) mostrando interesse al dialogo educativo </a:t>
                      </a:r>
                      <a:endParaRPr lang="it-IT" sz="1400" dirty="0">
                        <a:effectLst/>
                      </a:endParaRPr>
                    </a:p>
                  </a:txBody>
                  <a:tcPr marL="67308" marR="67308" marT="33654" marB="33654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effectLst/>
                      </a:endParaRPr>
                    </a:p>
                  </a:txBody>
                  <a:tcPr marL="67308" marR="67308" marT="33654" marB="33654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effectLst/>
                      </a:endParaRPr>
                    </a:p>
                  </a:txBody>
                  <a:tcPr marL="67308" marR="67308" marT="33654" marB="33654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effectLst/>
                      </a:endParaRPr>
                    </a:p>
                  </a:txBody>
                  <a:tcPr marL="67308" marR="67308" marT="33654" marB="33654" anchor="ctr">
                    <a:lnL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effectLst/>
                      </a:endParaRPr>
                    </a:p>
                  </a:txBody>
                  <a:tcPr marL="67308" marR="67308" marT="33654" marB="33654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552">
                <a:tc>
                  <a:txBody>
                    <a:bodyPr/>
                    <a:lstStyle/>
                    <a:p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Times New Roman,Bold" charset="0"/>
                        </a:rPr>
                        <a:t>Esecuzione dei lavori 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7308" marR="67308" marT="33654" marB="33654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effectLst/>
                          <a:latin typeface="Times New Roman" charset="0"/>
                        </a:rPr>
                        <a:t>Esegue, </a:t>
                      </a:r>
                      <a:r>
                        <a:rPr lang="it-IT" sz="1400" dirty="0">
                          <a:effectLst/>
                          <a:latin typeface="Times New Roman" charset="0"/>
                        </a:rPr>
                        <a:t>con il supporto della </a:t>
                      </a:r>
                      <a:r>
                        <a:rPr lang="it-IT" sz="1400" dirty="0" smtClean="0">
                          <a:effectLst/>
                          <a:latin typeface="Times New Roman" charset="0"/>
                        </a:rPr>
                        <a:t>famiglia,</a:t>
                      </a:r>
                      <a:r>
                        <a:rPr lang="it-IT" sz="1400" baseline="0" dirty="0" smtClean="0">
                          <a:effectLst/>
                          <a:latin typeface="Times New Roman" charset="0"/>
                        </a:rPr>
                        <a:t> </a:t>
                      </a:r>
                      <a:r>
                        <a:rPr lang="it-IT" sz="1400" dirty="0" smtClean="0">
                          <a:effectLst/>
                          <a:latin typeface="Times New Roman" charset="0"/>
                        </a:rPr>
                        <a:t>le </a:t>
                      </a:r>
                      <a:r>
                        <a:rPr lang="it-IT" sz="1400" dirty="0">
                          <a:effectLst/>
                          <a:latin typeface="Times New Roman" charset="0"/>
                        </a:rPr>
                        <a:t>consegne date sia in </a:t>
                      </a:r>
                      <a:r>
                        <a:rPr lang="it-IT" sz="1400" dirty="0" err="1">
                          <a:effectLst/>
                          <a:latin typeface="Times New Roman" charset="0"/>
                        </a:rPr>
                        <a:t>modalità</a:t>
                      </a:r>
                      <a:r>
                        <a:rPr lang="it-IT" sz="1400" dirty="0">
                          <a:effectLst/>
                          <a:latin typeface="Times New Roman" charset="0"/>
                        </a:rPr>
                        <a:t> sincrona che asincrona </a:t>
                      </a:r>
                      <a:endParaRPr lang="it-IT" sz="1400" dirty="0">
                        <a:effectLst/>
                      </a:endParaRPr>
                    </a:p>
                  </a:txBody>
                  <a:tcPr marL="67308" marR="67308" marT="33654" marB="33654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effectLst/>
                      </a:endParaRPr>
                    </a:p>
                  </a:txBody>
                  <a:tcPr marL="67308" marR="67308" marT="33654" marB="33654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effectLst/>
                      </a:endParaRPr>
                    </a:p>
                  </a:txBody>
                  <a:tcPr marL="67308" marR="67308" marT="33654" marB="33654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effectLst/>
                      </a:endParaRPr>
                    </a:p>
                  </a:txBody>
                  <a:tcPr marL="67308" marR="67308" marT="33654" marB="33654" anchor="ctr">
                    <a:lnL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effectLst/>
                      </a:endParaRPr>
                    </a:p>
                  </a:txBody>
                  <a:tcPr marL="67308" marR="67308" marT="33654" marB="33654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735">
                <a:tc>
                  <a:txBody>
                    <a:bodyPr/>
                    <a:lstStyle/>
                    <a:p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  <a:latin typeface="Calibri,Bold" charset="0"/>
                        </a:rPr>
                        <a:t>Sviluppo apprendimento nella didattica a distanza 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7308" marR="67308" marT="33654" marB="33654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7308" marR="67308" marT="33654" marB="33654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Per niente </a:t>
                      </a:r>
                      <a:endParaRPr lang="it-IT" sz="1400" b="1" dirty="0" smtClean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(</a:t>
                      </a:r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4-5) 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7308" marR="67308" marT="33654" marB="33654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Con esiti sufficienti (6) 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7308" marR="67308" marT="33654" marB="33654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Con esiti buoni </a:t>
                      </a:r>
                      <a:endParaRPr lang="it-IT" sz="1400" b="1" dirty="0" smtClean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(</a:t>
                      </a:r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7/8) 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7308" marR="67308" marT="33654" marB="33654" anchor="ctr">
                    <a:lnL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Con esiti ottimi 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(9/10) 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7308" marR="67308" marT="33654" marB="33654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079011">
                <a:tc>
                  <a:txBody>
                    <a:bodyPr/>
                    <a:lstStyle/>
                    <a:p>
                      <a:endParaRPr lang="it-IT" sz="1400">
                        <a:effectLst/>
                      </a:endParaRPr>
                    </a:p>
                  </a:txBody>
                  <a:tcPr marL="67308" marR="67308" marT="33654" marB="33654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>
                          <a:effectLst/>
                          <a:latin typeface="Calibri" charset="0"/>
                        </a:rPr>
                        <a:t>L’alunno/a ha manifestato progressione degli apprendimenti nell’ambito della dad </a:t>
                      </a:r>
                      <a:endParaRPr lang="it-IT" sz="1400">
                        <a:effectLst/>
                      </a:endParaRPr>
                    </a:p>
                  </a:txBody>
                  <a:tcPr marL="67308" marR="67308" marT="33654" marB="33654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effectLst/>
                      </a:endParaRPr>
                    </a:p>
                  </a:txBody>
                  <a:tcPr marL="67308" marR="67308" marT="33654" marB="33654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effectLst/>
                      </a:endParaRPr>
                    </a:p>
                  </a:txBody>
                  <a:tcPr marL="67308" marR="67308" marT="33654" marB="33654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effectLst/>
                      </a:endParaRPr>
                    </a:p>
                  </a:txBody>
                  <a:tcPr marL="67308" marR="67308" marT="33654" marB="33654" anchor="ctr">
                    <a:lnL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effectLst/>
                      </a:endParaRPr>
                    </a:p>
                  </a:txBody>
                  <a:tcPr marL="67308" marR="67308" marT="33654" marB="33654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68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174044"/>
              </p:ext>
            </p:extLst>
          </p:nvPr>
        </p:nvGraphicFramePr>
        <p:xfrm>
          <a:off x="215900" y="266699"/>
          <a:ext cx="10020300" cy="6425832"/>
        </p:xfrm>
        <a:graphic>
          <a:graphicData uri="http://schemas.openxmlformats.org/drawingml/2006/table">
            <a:tbl>
              <a:tblPr/>
              <a:tblGrid>
                <a:gridCol w="1564219"/>
                <a:gridCol w="1991781"/>
                <a:gridCol w="1917700"/>
                <a:gridCol w="1333500"/>
                <a:gridCol w="1384300"/>
                <a:gridCol w="1828800"/>
              </a:tblGrid>
              <a:tr h="232278">
                <a:tc>
                  <a:txBody>
                    <a:bodyPr/>
                    <a:lstStyle/>
                    <a:p>
                      <a:r>
                        <a:rPr lang="it-IT" sz="1400" dirty="0">
                          <a:effectLst/>
                          <a:latin typeface="Calibri" charset="0"/>
                        </a:rPr>
                        <a:t>Descrittori </a:t>
                      </a:r>
                      <a:endParaRPr lang="it-IT" sz="1400" dirty="0">
                        <a:effectLst/>
                      </a:endParaRPr>
                    </a:p>
                  </a:txBody>
                  <a:tcPr marL="53537" marR="53537" marT="26769" marB="26769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>
                          <a:effectLst/>
                          <a:latin typeface="Calibri" charset="0"/>
                        </a:rPr>
                        <a:t>Evidenze </a:t>
                      </a:r>
                      <a:endParaRPr lang="it-IT" sz="1400">
                        <a:effectLst/>
                      </a:endParaRPr>
                    </a:p>
                  </a:txBody>
                  <a:tcPr marL="53537" marR="53537" marT="26769" marB="26769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>
                          <a:effectLst/>
                          <a:latin typeface="Calibri" charset="0"/>
                        </a:rPr>
                        <a:t>Mai/raramente (4-5) </a:t>
                      </a:r>
                      <a:endParaRPr lang="it-IT" sz="1400" b="1" dirty="0">
                        <a:effectLst/>
                      </a:endParaRPr>
                    </a:p>
                  </a:txBody>
                  <a:tcPr marL="53537" marR="53537" marT="26769" marB="26769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>
                          <a:effectLst/>
                          <a:latin typeface="Calibri" charset="0"/>
                        </a:rPr>
                        <a:t>A volte (6) </a:t>
                      </a:r>
                      <a:endParaRPr lang="it-IT" sz="1400" b="1" dirty="0">
                        <a:effectLst/>
                      </a:endParaRPr>
                    </a:p>
                  </a:txBody>
                  <a:tcPr marL="53537" marR="53537" marT="26769" marB="26769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>
                          <a:effectLst/>
                          <a:latin typeface="Calibri" charset="0"/>
                        </a:rPr>
                        <a:t>Spesso (7-8) </a:t>
                      </a:r>
                      <a:endParaRPr lang="it-IT" sz="1400" b="1" dirty="0">
                        <a:effectLst/>
                      </a:endParaRPr>
                    </a:p>
                  </a:txBody>
                  <a:tcPr marL="53537" marR="53537" marT="26769" marB="26769" anchor="ctr">
                    <a:lnL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>
                          <a:effectLst/>
                          <a:latin typeface="Calibri" charset="0"/>
                        </a:rPr>
                        <a:t>Sempre (9-10) </a:t>
                      </a:r>
                      <a:endParaRPr lang="it-IT" sz="1400" b="1" dirty="0">
                        <a:effectLst/>
                      </a:endParaRPr>
                    </a:p>
                  </a:txBody>
                  <a:tcPr marL="53537" marR="53537" marT="26769" marB="26769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229711">
                <a:tc>
                  <a:txBody>
                    <a:bodyPr/>
                    <a:lstStyle/>
                    <a:p>
                      <a:r>
                        <a:rPr lang="it-IT" sz="1400" dirty="0">
                          <a:effectLst/>
                          <a:latin typeface="Times New Roman,Bold" charset="0"/>
                        </a:rPr>
                        <a:t>Imparare ad essere consapevole </a:t>
                      </a:r>
                      <a:endParaRPr lang="it-IT" sz="1400" dirty="0">
                        <a:effectLst/>
                      </a:endParaRPr>
                    </a:p>
                  </a:txBody>
                  <a:tcPr marL="53537" marR="53537" marT="26769" marB="26769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effectLst/>
                          <a:latin typeface="Times New Roman" charset="0"/>
                        </a:rPr>
                        <a:t>Comprende le consegne date sia in </a:t>
                      </a:r>
                      <a:r>
                        <a:rPr lang="it-IT" sz="1400" dirty="0" err="1">
                          <a:effectLst/>
                          <a:latin typeface="Times New Roman" charset="0"/>
                        </a:rPr>
                        <a:t>modalità</a:t>
                      </a:r>
                      <a:r>
                        <a:rPr lang="it-IT" sz="1400" dirty="0">
                          <a:effectLst/>
                          <a:latin typeface="Times New Roman" charset="0"/>
                        </a:rPr>
                        <a:t> sincrona che </a:t>
                      </a:r>
                      <a:r>
                        <a:rPr lang="it-IT" sz="1400" dirty="0" smtClean="0">
                          <a:effectLst/>
                          <a:latin typeface="Times New Roman" charset="0"/>
                        </a:rPr>
                        <a:t>asincrona.</a:t>
                      </a:r>
                      <a:endParaRPr lang="it-IT" sz="1400" dirty="0">
                        <a:effectLst/>
                      </a:endParaRPr>
                    </a:p>
                    <a:p>
                      <a:r>
                        <a:rPr lang="it-IT" sz="1400" dirty="0">
                          <a:effectLst/>
                          <a:latin typeface="Times New Roman" charset="0"/>
                        </a:rPr>
                        <a:t>Utilizza, supportato, gli strumenti </a:t>
                      </a:r>
                      <a:r>
                        <a:rPr lang="it-IT" sz="1400" dirty="0" smtClean="0">
                          <a:effectLst/>
                          <a:latin typeface="Times New Roman" charset="0"/>
                        </a:rPr>
                        <a:t>proposti.</a:t>
                      </a:r>
                      <a:endParaRPr lang="it-IT" sz="1400" dirty="0">
                        <a:effectLst/>
                      </a:endParaRPr>
                    </a:p>
                  </a:txBody>
                  <a:tcPr marL="53537" marR="53537" marT="26769" marB="26769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effectLst/>
                      </a:endParaRPr>
                    </a:p>
                  </a:txBody>
                  <a:tcPr marL="53537" marR="53537" marT="26769" marB="26769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effectLst/>
                      </a:endParaRPr>
                    </a:p>
                  </a:txBody>
                  <a:tcPr marL="53537" marR="53537" marT="26769" marB="26769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effectLst/>
                      </a:endParaRPr>
                    </a:p>
                  </a:txBody>
                  <a:tcPr marL="53537" marR="53537" marT="26769" marB="26769" anchor="ctr">
                    <a:lnL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effectLst/>
                      </a:endParaRPr>
                    </a:p>
                  </a:txBody>
                  <a:tcPr marL="53537" marR="53537" marT="26769" marB="26769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1595">
                <a:tc>
                  <a:txBody>
                    <a:bodyPr/>
                    <a:lstStyle/>
                    <a:p>
                      <a:r>
                        <a:rPr lang="it-IT" sz="1400" dirty="0">
                          <a:effectLst/>
                          <a:latin typeface="Times New Roman,Bold" charset="0"/>
                        </a:rPr>
                        <a:t>Partecipazione all’</a:t>
                      </a:r>
                      <a:r>
                        <a:rPr lang="it-IT" sz="1400" dirty="0" err="1">
                          <a:effectLst/>
                          <a:latin typeface="Times New Roman,Bold" charset="0"/>
                        </a:rPr>
                        <a:t>attivita</a:t>
                      </a:r>
                      <a:r>
                        <a:rPr lang="it-IT" sz="1400" dirty="0">
                          <a:effectLst/>
                          <a:latin typeface="Times New Roman,Bold" charset="0"/>
                        </a:rPr>
                        <a:t>̀ </a:t>
                      </a:r>
                      <a:endParaRPr lang="it-IT" sz="1400" dirty="0">
                        <a:effectLst/>
                      </a:endParaRPr>
                    </a:p>
                  </a:txBody>
                  <a:tcPr marL="53537" marR="53537" marT="26769" marB="26769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effectLst/>
                          <a:latin typeface="Times New Roman" charset="0"/>
                        </a:rPr>
                        <a:t>Svolge con </a:t>
                      </a:r>
                      <a:r>
                        <a:rPr lang="it-IT" sz="1400" dirty="0" err="1">
                          <a:effectLst/>
                          <a:latin typeface="Times New Roman" charset="0"/>
                        </a:rPr>
                        <a:t>regolarità</a:t>
                      </a:r>
                      <a:r>
                        <a:rPr lang="it-IT" sz="1400" dirty="0">
                          <a:effectLst/>
                          <a:latin typeface="Times New Roman" charset="0"/>
                        </a:rPr>
                        <a:t> le consegne </a:t>
                      </a:r>
                      <a:r>
                        <a:rPr lang="it-IT" sz="1400" dirty="0" smtClean="0">
                          <a:effectLst/>
                          <a:latin typeface="Times New Roman" charset="0"/>
                        </a:rPr>
                        <a:t>assegnate. </a:t>
                      </a:r>
                      <a:endParaRPr lang="it-IT" sz="1400" dirty="0">
                        <a:effectLst/>
                      </a:endParaRPr>
                    </a:p>
                    <a:p>
                      <a:r>
                        <a:rPr lang="it-IT" sz="1400" dirty="0">
                          <a:effectLst/>
                          <a:latin typeface="Times New Roman" charset="0"/>
                        </a:rPr>
                        <a:t>Partecipa alle </a:t>
                      </a:r>
                      <a:r>
                        <a:rPr lang="it-IT" sz="1400" dirty="0" err="1">
                          <a:effectLst/>
                          <a:latin typeface="Times New Roman" charset="0"/>
                        </a:rPr>
                        <a:t>attività</a:t>
                      </a:r>
                      <a:r>
                        <a:rPr lang="it-IT" sz="1400" dirty="0">
                          <a:effectLst/>
                          <a:latin typeface="Times New Roman" charset="0"/>
                        </a:rPr>
                        <a:t> a distanza anche con interventi </a:t>
                      </a:r>
                      <a:r>
                        <a:rPr lang="it-IT" sz="1400" dirty="0" smtClean="0">
                          <a:effectLst/>
                          <a:latin typeface="Times New Roman" charset="0"/>
                        </a:rPr>
                        <a:t>personali. </a:t>
                      </a:r>
                      <a:endParaRPr lang="it-IT" sz="1400" dirty="0">
                        <a:effectLst/>
                      </a:endParaRPr>
                    </a:p>
                    <a:p>
                      <a:r>
                        <a:rPr lang="it-IT" sz="1400" dirty="0">
                          <a:effectLst/>
                          <a:latin typeface="Times New Roman" charset="0"/>
                        </a:rPr>
                        <a:t>E’ in grado di chiedere e dare </a:t>
                      </a:r>
                      <a:r>
                        <a:rPr lang="it-IT" sz="1400" dirty="0" smtClean="0">
                          <a:effectLst/>
                          <a:latin typeface="Times New Roman" charset="0"/>
                        </a:rPr>
                        <a:t>aiuto. </a:t>
                      </a:r>
                      <a:endParaRPr lang="it-IT" sz="1400" dirty="0">
                        <a:effectLst/>
                      </a:endParaRPr>
                    </a:p>
                  </a:txBody>
                  <a:tcPr marL="53537" marR="53537" marT="26769" marB="26769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effectLst/>
                      </a:endParaRPr>
                    </a:p>
                  </a:txBody>
                  <a:tcPr marL="53537" marR="53537" marT="26769" marB="26769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effectLst/>
                      </a:endParaRPr>
                    </a:p>
                  </a:txBody>
                  <a:tcPr marL="53537" marR="53537" marT="26769" marB="26769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effectLst/>
                      </a:endParaRPr>
                    </a:p>
                  </a:txBody>
                  <a:tcPr marL="53537" marR="53537" marT="26769" marB="26769" anchor="ctr">
                    <a:lnL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effectLst/>
                      </a:endParaRPr>
                    </a:p>
                  </a:txBody>
                  <a:tcPr marL="53537" marR="53537" marT="26769" marB="26769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672">
                <a:tc>
                  <a:txBody>
                    <a:bodyPr/>
                    <a:lstStyle/>
                    <a:p>
                      <a:r>
                        <a:rPr lang="it-IT" sz="1400" dirty="0">
                          <a:effectLst/>
                          <a:latin typeface="Times New Roman,Bold" charset="0"/>
                        </a:rPr>
                        <a:t>Organizzazione del lavoro </a:t>
                      </a:r>
                      <a:endParaRPr lang="it-IT" sz="1400" dirty="0">
                        <a:effectLst/>
                      </a:endParaRPr>
                    </a:p>
                  </a:txBody>
                  <a:tcPr marL="53537" marR="53537" marT="26769" marB="26769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effectLst/>
                          <a:latin typeface="Times New Roman" charset="0"/>
                        </a:rPr>
                        <a:t>Rispetta le scadenze stabilite per la consegna delle </a:t>
                      </a:r>
                      <a:r>
                        <a:rPr lang="it-IT" sz="1400" dirty="0" err="1" smtClean="0">
                          <a:effectLst/>
                          <a:latin typeface="Times New Roman" charset="0"/>
                        </a:rPr>
                        <a:t>attività</a:t>
                      </a:r>
                      <a:r>
                        <a:rPr lang="it-IT" sz="1400" dirty="0" smtClean="0">
                          <a:effectLst/>
                          <a:latin typeface="Times New Roman" charset="0"/>
                        </a:rPr>
                        <a:t>. </a:t>
                      </a:r>
                      <a:endParaRPr lang="it-IT" sz="1400" dirty="0">
                        <a:effectLst/>
                      </a:endParaRPr>
                    </a:p>
                    <a:p>
                      <a:r>
                        <a:rPr lang="it-IT" sz="1400" dirty="0">
                          <a:effectLst/>
                          <a:latin typeface="Times New Roman" charset="0"/>
                        </a:rPr>
                        <a:t>Sa organizzare il lavoro, anche chiedendo aiuto ai </a:t>
                      </a:r>
                      <a:r>
                        <a:rPr lang="it-IT" sz="1400" dirty="0" smtClean="0">
                          <a:effectLst/>
                          <a:latin typeface="Times New Roman" charset="0"/>
                        </a:rPr>
                        <a:t>familiari.</a:t>
                      </a:r>
                      <a:endParaRPr lang="it-IT" sz="1400" dirty="0">
                        <a:effectLst/>
                      </a:endParaRPr>
                    </a:p>
                  </a:txBody>
                  <a:tcPr marL="53537" marR="53537" marT="26769" marB="26769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effectLst/>
                      </a:endParaRPr>
                    </a:p>
                  </a:txBody>
                  <a:tcPr marL="53537" marR="53537" marT="26769" marB="26769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effectLst/>
                      </a:endParaRPr>
                    </a:p>
                  </a:txBody>
                  <a:tcPr marL="53537" marR="53537" marT="26769" marB="26769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effectLst/>
                      </a:endParaRPr>
                    </a:p>
                  </a:txBody>
                  <a:tcPr marL="53537" marR="53537" marT="26769" marB="26769" anchor="ctr">
                    <a:lnL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effectLst/>
                      </a:endParaRPr>
                    </a:p>
                  </a:txBody>
                  <a:tcPr marL="53537" marR="53537" marT="26769" marB="26769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875">
                <a:tc>
                  <a:txBody>
                    <a:bodyPr/>
                    <a:lstStyle/>
                    <a:p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  <a:latin typeface="Calibri,Bold" charset="0"/>
                        </a:rPr>
                        <a:t>Sviluppo apprendimento nella didattica a distanza 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537" marR="53537" marT="26769" marB="26769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537" marR="53537" marT="26769" marB="26769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Per niente (4-5) 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537" marR="53537" marT="26769" marB="26769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Con esiti sufficienti (6) 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537" marR="53537" marT="26769" marB="26769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Con esiti buoni (7/8) 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537" marR="53537" marT="26769" marB="26769" anchor="ctr">
                    <a:lnL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Con esiti ottimi (9/10) 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537" marR="53537" marT="26769" marB="26769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833470">
                <a:tc>
                  <a:txBody>
                    <a:bodyPr/>
                    <a:lstStyle/>
                    <a:p>
                      <a:endParaRPr lang="it-IT" sz="1400">
                        <a:effectLst/>
                      </a:endParaRPr>
                    </a:p>
                  </a:txBody>
                  <a:tcPr marL="53537" marR="53537" marT="26769" marB="26769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>
                          <a:effectLst/>
                          <a:latin typeface="Calibri" charset="0"/>
                        </a:rPr>
                        <a:t>L’alunno/a ha manifestato progressione degli apprendimenti nell’ambito della dad </a:t>
                      </a:r>
                      <a:endParaRPr lang="it-IT" sz="1400">
                        <a:effectLst/>
                      </a:endParaRPr>
                    </a:p>
                  </a:txBody>
                  <a:tcPr marL="53537" marR="53537" marT="26769" marB="26769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effectLst/>
                      </a:endParaRPr>
                    </a:p>
                  </a:txBody>
                  <a:tcPr marL="53537" marR="53537" marT="26769" marB="26769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effectLst/>
                      </a:endParaRPr>
                    </a:p>
                  </a:txBody>
                  <a:tcPr marL="53537" marR="53537" marT="26769" marB="26769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effectLst/>
                      </a:endParaRPr>
                    </a:p>
                  </a:txBody>
                  <a:tcPr marL="53537" marR="53537" marT="26769" marB="26769" anchor="ctr">
                    <a:lnL w="60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effectLst/>
                      </a:endParaRPr>
                    </a:p>
                  </a:txBody>
                  <a:tcPr marL="53537" marR="53537" marT="26769" marB="26769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8352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470167"/>
              </p:ext>
            </p:extLst>
          </p:nvPr>
        </p:nvGraphicFramePr>
        <p:xfrm>
          <a:off x="190501" y="1447801"/>
          <a:ext cx="9194799" cy="50118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9800"/>
                <a:gridCol w="3630887"/>
                <a:gridCol w="838824"/>
                <a:gridCol w="838232"/>
                <a:gridCol w="838824"/>
                <a:gridCol w="838232"/>
              </a:tblGrid>
              <a:tr h="648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Competenze e criteri</a:t>
                      </a:r>
                      <a:endParaRPr lang="it-IT" sz="1400" dirty="0"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95" marR="43395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Descrittori di osservazione</a:t>
                      </a:r>
                      <a:endParaRPr lang="it-IT" sz="1400" dirty="0"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95" marR="4339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Mai</a:t>
                      </a:r>
                      <a:endParaRPr lang="it-IT" sz="1400" dirty="0"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95" marR="4339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A volte</a:t>
                      </a:r>
                      <a:endParaRPr lang="it-IT" sz="1400" dirty="0"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95" marR="4339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Spesso</a:t>
                      </a:r>
                      <a:endParaRPr lang="it-IT" sz="1400" dirty="0"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95" marR="4339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Sempre</a:t>
                      </a:r>
                      <a:endParaRPr lang="it-IT" sz="1400" dirty="0"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95" marR="4339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022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Imparare ad imparare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95" marR="4339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Partecipazione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L’alunno/a partecipa alle attività sincrone e asincrone proposte</a:t>
                      </a:r>
                      <a:endParaRPr lang="it-IT" sz="1400" dirty="0"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95" marR="4339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95" marR="4339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95" marR="4339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95" marR="4339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95" marR="4339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968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Responsabilità </a:t>
                      </a:r>
                      <a:endParaRPr lang="it-IT" sz="1400" dirty="0"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95" marR="4339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Impegno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L’alunno esegue con costanza le attività inviate</a:t>
                      </a:r>
                      <a:endParaRPr lang="it-IT" sz="1400" dirty="0"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95" marR="4339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95" marR="4339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95" marR="4339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95" marR="4339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95" marR="4339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051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Interesse </a:t>
                      </a:r>
                      <a:endParaRPr lang="it-IT" sz="1400" dirty="0"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95" marR="4339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Interesse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L’alunno mostra interesse per  le attività  proposte e le esegue con cura ed originalità</a:t>
                      </a:r>
                      <a:endParaRPr lang="it-IT" sz="1400"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95" marR="4339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95" marR="4339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95" marR="4339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95" marR="4339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95" marR="4339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25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Comunicazione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95" marR="4339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Capacità di relazione a distanza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L’alunno/a riesce, supportato dai genitori, a  relazionarsi  con le insegnanti e con i suoi pari attraverso i canali utilizzati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(gruppi,videolezioni, messaggi…)</a:t>
                      </a:r>
                      <a:endParaRPr lang="it-IT" sz="1400"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95" marR="4339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95" marR="4339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95" marR="4339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95" marR="4339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43395" marR="4339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254000" y="215900"/>
            <a:ext cx="91313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GRIGLIA DI OSSERVAZIONE DELLE COMPETENZE NELLE ATTIVITÀ </a:t>
            </a:r>
            <a:r>
              <a:rPr lang="it-IT" altLang="it-IT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EDUCATIVO-DIDATTICHE </a:t>
            </a:r>
            <a:r>
              <a:rPr lang="it-IT" altLang="it-IT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A </a:t>
            </a:r>
            <a:r>
              <a:rPr lang="it-IT" altLang="it-IT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DISTANZA-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it-IT" altLang="it-IT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SCUOLA DELL’INFANZIA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b="1" u="sng" dirty="0" smtClean="0">
                <a:latin typeface="Arial" charset="0"/>
              </a:rPr>
              <a:t>.</a:t>
            </a:r>
            <a:endParaRPr lang="it-IT" altLang="it-IT" dirty="0">
              <a:latin typeface="Arial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0902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538" y="472966"/>
            <a:ext cx="8765628" cy="5562074"/>
          </a:xfrm>
        </p:spPr>
        <p:txBody>
          <a:bodyPr>
            <a:normAutofit lnSpcReduction="10000"/>
          </a:bodyPr>
          <a:lstStyle/>
          <a:p>
            <a:r>
              <a:rPr lang="it-IT" u="sng" dirty="0"/>
              <a:t>Criteri di verifica e valutazione della didattica a </a:t>
            </a:r>
            <a:r>
              <a:rPr lang="it-IT" u="sng" dirty="0" smtClean="0"/>
              <a:t>distanza</a:t>
            </a:r>
            <a:r>
              <a:rPr lang="it-IT" dirty="0"/>
              <a:t> </a:t>
            </a:r>
          </a:p>
          <a:p>
            <a:pPr fontAlgn="base"/>
            <a:r>
              <a:rPr lang="it-IT" dirty="0"/>
              <a:t>Considerata la conclusione della nota ministeriale n. 368 del </a:t>
            </a:r>
            <a:r>
              <a:rPr lang="it-IT" dirty="0" smtClean="0"/>
              <a:t>13/3/2020;</a:t>
            </a:r>
            <a:endParaRPr lang="it-IT" dirty="0"/>
          </a:p>
          <a:p>
            <a:pPr fontAlgn="base"/>
            <a:r>
              <a:rPr lang="it-IT" dirty="0"/>
              <a:t>“Giova allora rammentare sempre che uno degli aspetti più importanti in questa delicata fase d’emergenza è mantenere la socializzazione. Potrebbe sembrare un paradosso, ma le richieste che le famiglie rivolgono alle scuole vanno oltre </a:t>
            </a:r>
            <a:r>
              <a:rPr lang="it-IT" dirty="0" smtClean="0"/>
              <a:t>i </a:t>
            </a:r>
            <a:r>
              <a:rPr lang="it-IT" dirty="0"/>
              <a:t>compiti e </a:t>
            </a:r>
            <a:r>
              <a:rPr lang="it-IT" dirty="0" smtClean="0"/>
              <a:t>le </a:t>
            </a:r>
            <a:r>
              <a:rPr lang="it-IT" dirty="0"/>
              <a:t>lezioni a distanza, cercano infatti un rapporto più intenso e ravvicinato, seppur nella virtualità dettata dal momento. Chiedono di poter ascoltare le vostre voci e le vostre rassicurazioni, di poter incrociare anche gli sguardi rassicuranti di ognuno di voi, per poter confidare paure e preoccupazioni senza vergognarsi di chiedere aiuto”;</a:t>
            </a:r>
          </a:p>
          <a:p>
            <a:r>
              <a:rPr lang="it-IT" dirty="0"/>
              <a:t>Considerato il DPCM 8/3/2020 e la conseguente nota ministeriale n. 279 che stabiliscono la “necessità di attivare la didattica a distanza, al fine di tutelare il diritto costituzionalmente garantito all’istruzione”; </a:t>
            </a:r>
          </a:p>
          <a:p>
            <a:r>
              <a:rPr lang="it-IT" dirty="0"/>
              <a:t>Considerato che Il testo ministeriale accenna a “una </a:t>
            </a:r>
            <a:r>
              <a:rPr lang="it-IT" dirty="0" err="1"/>
              <a:t>varietà</a:t>
            </a:r>
            <a:r>
              <a:rPr lang="it-IT" dirty="0"/>
              <a:t> di strumenti a disposizione a seconda delle piattaforme utilizzate” ma ricorda che “la normativa vigente (</a:t>
            </a:r>
            <a:r>
              <a:rPr lang="it-IT" dirty="0" err="1"/>
              <a:t>Dpr</a:t>
            </a:r>
            <a:r>
              <a:rPr lang="it-IT" dirty="0"/>
              <a:t> 122/2009, </a:t>
            </a:r>
            <a:r>
              <a:rPr lang="it-IT" dirty="0" err="1"/>
              <a:t>D.lgs</a:t>
            </a:r>
            <a:r>
              <a:rPr lang="it-IT" dirty="0"/>
              <a:t> 62/2017), al di là dei momenti formalizzati relativi agli scrutini e agli esami di Stato, lascia la dimensione docimologica ai docenti, senza istruire particolari protocolli che sono </a:t>
            </a:r>
            <a:r>
              <a:rPr lang="it-IT" dirty="0" err="1"/>
              <a:t>più</a:t>
            </a:r>
            <a:r>
              <a:rPr lang="it-IT" dirty="0"/>
              <a:t> fonte di tradizione che di normativa</a:t>
            </a:r>
            <a:r>
              <a:rPr lang="it-IT" dirty="0" smtClean="0"/>
              <a:t>”; 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0333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768096" y="1005840"/>
            <a:ext cx="780897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it-IT" sz="2400" dirty="0" smtClean="0"/>
              <a:t>Per </a:t>
            </a:r>
            <a:r>
              <a:rPr lang="it-IT" sz="2400" b="1" i="1" dirty="0" smtClean="0"/>
              <a:t>Il </a:t>
            </a:r>
            <a:r>
              <a:rPr lang="it-IT" sz="2400" b="1" i="1" dirty="0"/>
              <a:t>processo di verifica e </a:t>
            </a:r>
            <a:r>
              <a:rPr lang="it-IT" sz="2400" b="1" i="1" dirty="0" smtClean="0"/>
              <a:t>valutazione</a:t>
            </a:r>
          </a:p>
          <a:p>
            <a:pPr fontAlgn="base"/>
            <a:endParaRPr lang="it-IT" sz="2400" dirty="0"/>
          </a:p>
          <a:p>
            <a:pPr fontAlgn="base"/>
            <a:r>
              <a:rPr lang="it-IT" sz="2400" b="1" i="1" dirty="0"/>
              <a:t> </a:t>
            </a:r>
            <a:r>
              <a:rPr lang="it-IT" sz="2400" b="1" u="sng" dirty="0"/>
              <a:t>è necessario tener conto,</a:t>
            </a:r>
            <a:endParaRPr lang="it-IT" sz="2400" dirty="0"/>
          </a:p>
          <a:p>
            <a:pPr fontAlgn="base"/>
            <a:r>
              <a:rPr lang="it-IT" sz="2400" dirty="0"/>
              <a:t>non solamente del livello di raggiungimento, da parte di ogni alunno, delle singole abilità e delle singole micro-abilità definite non più dalla progettazione ma nella ri-progettazione, naturalmente, ma anche della particolarità del suggerimento didattico proposto, delle problematicità strumentali delle famiglie e del bisogno degli alunni di essere supportati in un periodo caratterizzato da incertezza e da insicurezza quale è quello </a:t>
            </a:r>
            <a:r>
              <a:rPr lang="it-IT" sz="2400" dirty="0" smtClean="0"/>
              <a:t>determinato dall’emergenza sanitaria da Coronavirus.</a:t>
            </a:r>
            <a:endParaRPr lang="it-IT" sz="2400" dirty="0"/>
          </a:p>
          <a:p>
            <a:pPr fontAlgn="base"/>
            <a:r>
              <a:rPr lang="it-IT" sz="2400" dirty="0"/>
              <a:t>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64068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896112" y="932688"/>
            <a:ext cx="797356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 </a:t>
            </a:r>
            <a:r>
              <a:rPr lang="it-IT" sz="2400" b="1" i="1" dirty="0"/>
              <a:t>Il processo di verifica e </a:t>
            </a:r>
            <a:r>
              <a:rPr lang="it-IT" sz="2400" b="1" i="1" dirty="0" smtClean="0"/>
              <a:t>valutazione,</a:t>
            </a:r>
            <a:r>
              <a:rPr lang="it-IT" sz="2400" dirty="0" smtClean="0"/>
              <a:t> quindi, </a:t>
            </a:r>
            <a:r>
              <a:rPr lang="it-IT" sz="2400" dirty="0"/>
              <a:t>viene definito dai docenti tenendo conto degli aspetti peculiari dell’</a:t>
            </a:r>
            <a:r>
              <a:rPr lang="it-IT" sz="2400" dirty="0" err="1"/>
              <a:t>attivita</a:t>
            </a:r>
            <a:r>
              <a:rPr lang="it-IT" sz="2400" dirty="0"/>
              <a:t>̀ </a:t>
            </a:r>
            <a:r>
              <a:rPr lang="it-IT" sz="2400" dirty="0" smtClean="0"/>
              <a:t>didattica </a:t>
            </a:r>
            <a:r>
              <a:rPr lang="it-IT" sz="2400" dirty="0"/>
              <a:t>a distanza: </a:t>
            </a:r>
          </a:p>
          <a:p>
            <a:r>
              <a:rPr lang="it-IT" sz="2400" dirty="0">
                <a:sym typeface="SymbolMT" charset="2"/>
              </a:rPr>
              <a:t></a:t>
            </a:r>
            <a:r>
              <a:rPr lang="it-IT" sz="2400" dirty="0"/>
              <a:t> non si </a:t>
            </a:r>
            <a:r>
              <a:rPr lang="it-IT" sz="2400" dirty="0" err="1"/>
              <a:t>puo</a:t>
            </a:r>
            <a:r>
              <a:rPr lang="it-IT" sz="2400" dirty="0"/>
              <a:t>̀ pensare che le </a:t>
            </a:r>
            <a:r>
              <a:rPr lang="it-IT" sz="2400" dirty="0" err="1"/>
              <a:t>modalita</a:t>
            </a:r>
            <a:r>
              <a:rPr lang="it-IT" sz="2400" dirty="0"/>
              <a:t>̀ di verifica possano essere le stesse in uso a scuola; </a:t>
            </a:r>
          </a:p>
          <a:p>
            <a:r>
              <a:rPr lang="it-IT" sz="2400" dirty="0">
                <a:sym typeface="SymbolMT" charset="2"/>
              </a:rPr>
              <a:t></a:t>
            </a:r>
            <a:r>
              <a:rPr lang="it-IT" sz="2400" dirty="0"/>
              <a:t> qualunque </a:t>
            </a:r>
            <a:r>
              <a:rPr lang="it-IT" sz="2400" dirty="0" err="1"/>
              <a:t>modalita</a:t>
            </a:r>
            <a:r>
              <a:rPr lang="it-IT" sz="2400" dirty="0"/>
              <a:t>̀ di verifica non in presenza è </a:t>
            </a:r>
            <a:r>
              <a:rPr lang="it-IT" sz="2400" b="1" dirty="0"/>
              <a:t>atipica </a:t>
            </a:r>
            <a:r>
              <a:rPr lang="it-IT" sz="2400" dirty="0"/>
              <a:t>rispetto a quello cui siamo abituati; </a:t>
            </a:r>
          </a:p>
          <a:p>
            <a:r>
              <a:rPr lang="it-IT" sz="2400" dirty="0">
                <a:sym typeface="SymbolMT" charset="2"/>
              </a:rPr>
              <a:t></a:t>
            </a:r>
            <a:r>
              <a:rPr lang="it-IT" sz="2400" dirty="0"/>
              <a:t> bisogna puntare sull’</a:t>
            </a:r>
            <a:r>
              <a:rPr lang="it-IT" sz="2400" b="1" dirty="0"/>
              <a:t>acquisizione di </a:t>
            </a:r>
            <a:r>
              <a:rPr lang="it-IT" sz="2400" b="1" dirty="0" err="1"/>
              <a:t>responsabilita</a:t>
            </a:r>
            <a:r>
              <a:rPr lang="it-IT" sz="2400" b="1" dirty="0"/>
              <a:t>̀ </a:t>
            </a:r>
            <a:r>
              <a:rPr lang="it-IT" sz="2400" dirty="0"/>
              <a:t>e sulla coscienza del significato del compito nel processo di apprendimento (a maggior ragione nell’impossibilità di controllo diretto del lavoro). </a:t>
            </a:r>
          </a:p>
        </p:txBody>
      </p:sp>
    </p:spTree>
    <p:extLst>
      <p:ext uri="{BB962C8B-B14F-4D97-AF65-F5344CB8AC3E}">
        <p14:creationId xmlns:p14="http://schemas.microsoft.com/office/powerpoint/2010/main" val="75157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841248" y="1755648"/>
            <a:ext cx="8229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 </a:t>
            </a:r>
            <a:r>
              <a:rPr lang="it-IT" sz="3600" b="1" dirty="0"/>
              <a:t>Si tratta  di non forzare nel virtuale </a:t>
            </a:r>
            <a:r>
              <a:rPr lang="it-IT" sz="3600" b="1" dirty="0" smtClean="0"/>
              <a:t>una riproposizione </a:t>
            </a:r>
            <a:r>
              <a:rPr lang="it-IT" sz="3600" b="1" dirty="0"/>
              <a:t>delle </a:t>
            </a:r>
            <a:r>
              <a:rPr lang="it-IT" sz="3600" b="1" dirty="0" err="1"/>
              <a:t>attività</a:t>
            </a:r>
            <a:r>
              <a:rPr lang="it-IT" sz="3600" b="1" dirty="0"/>
              <a:t> in presenza, ma di cambiare i paradigmi e puntare sull’aspetto FORMATIVO della valutazione. </a:t>
            </a:r>
            <a:endParaRPr lang="it-IT" sz="36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2962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25296" y="1280160"/>
            <a:ext cx="70408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Quando </a:t>
            </a:r>
            <a:r>
              <a:rPr lang="it-IT" sz="2400" dirty="0"/>
              <a:t>fare la valutazione va concordato fra alunni e </a:t>
            </a:r>
            <a:r>
              <a:rPr lang="it-IT" sz="2400" dirty="0" smtClean="0"/>
              <a:t>docenti </a:t>
            </a:r>
            <a:r>
              <a:rPr lang="it-IT" sz="2400" dirty="0"/>
              <a:t>in base alla programmazione delle </a:t>
            </a:r>
            <a:r>
              <a:rPr lang="it-IT" sz="2400" dirty="0" err="1"/>
              <a:t>attivita</a:t>
            </a:r>
            <a:r>
              <a:rPr lang="it-IT" sz="2400" dirty="0"/>
              <a:t>̀ a distanza condivisa settimanalmente e </a:t>
            </a:r>
            <a:r>
              <a:rPr lang="it-IT" sz="2400" dirty="0" smtClean="0"/>
              <a:t>in base alla </a:t>
            </a:r>
            <a:r>
              <a:rPr lang="it-IT" sz="2400" dirty="0" err="1"/>
              <a:t>disponibilita</a:t>
            </a:r>
            <a:r>
              <a:rPr lang="it-IT" sz="2400" dirty="0"/>
              <a:t>̀ di accesso dell’alunno ai dispositivi connessi. </a:t>
            </a:r>
          </a:p>
          <a:p>
            <a:r>
              <a:rPr lang="it-IT" sz="2400" dirty="0"/>
              <a:t>La </a:t>
            </a:r>
            <a:r>
              <a:rPr lang="it-IT" sz="2400" dirty="0" err="1"/>
              <a:t>modalità</a:t>
            </a:r>
            <a:r>
              <a:rPr lang="it-IT" sz="2400" dirty="0"/>
              <a:t> </a:t>
            </a:r>
            <a:r>
              <a:rPr lang="it-IT" sz="2400" dirty="0" err="1"/>
              <a:t>può</a:t>
            </a:r>
            <a:r>
              <a:rPr lang="it-IT" sz="2400" dirty="0"/>
              <a:t> essere in asincrono e/o sincrono: in asincrono con compiti, preferibilmente autentici e collaborativi, attraverso la </a:t>
            </a:r>
            <a:r>
              <a:rPr lang="it-IT" sz="2400" dirty="0" smtClean="0"/>
              <a:t>piattaforma, </a:t>
            </a:r>
            <a:r>
              <a:rPr lang="it-IT" sz="2400" dirty="0"/>
              <a:t>oppure in sincrono preferendo e valutando soprattutto le interazioni con il docente e i compagni durante le lezioni live. </a:t>
            </a:r>
          </a:p>
          <a:p>
            <a:r>
              <a:rPr lang="it-IT" sz="2400" dirty="0"/>
              <a:t> 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767051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877824" y="487025"/>
            <a:ext cx="862177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i="1" dirty="0">
                <a:solidFill>
                  <a:srgbClr val="00B050"/>
                </a:solidFill>
              </a:rPr>
              <a:t>VERIFICA DELLE PRESENZE E DELLA PARTECIPAZIONE ALLE ATTIVITÀ </a:t>
            </a:r>
            <a:endParaRPr lang="it-IT" sz="2400" b="1" dirty="0">
              <a:solidFill>
                <a:srgbClr val="00B050"/>
              </a:solidFill>
            </a:endParaRPr>
          </a:p>
          <a:p>
            <a:r>
              <a:rPr lang="it-IT" sz="2400" dirty="0"/>
              <a:t>A questo proposito la scuola ha cercato </a:t>
            </a:r>
            <a:r>
              <a:rPr lang="it-IT" sz="2400" dirty="0" smtClean="0"/>
              <a:t>di  fornire, per quanto possibile, </a:t>
            </a:r>
            <a:r>
              <a:rPr lang="it-IT" sz="2400" dirty="0"/>
              <a:t>gli strumenti adeguati per partecipare all’</a:t>
            </a:r>
            <a:r>
              <a:rPr lang="it-IT" sz="2400" dirty="0" err="1"/>
              <a:t>attivita</a:t>
            </a:r>
            <a:r>
              <a:rPr lang="it-IT" sz="2400" dirty="0"/>
              <a:t>̀ di didattica a </a:t>
            </a:r>
            <a:r>
              <a:rPr lang="it-IT" sz="2400" dirty="0" smtClean="0"/>
              <a:t>distanza al fine di evitare discriminazioni.</a:t>
            </a: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>Gli elementi utili per la valutazione saranno acquisiti tramite: </a:t>
            </a:r>
          </a:p>
          <a:p>
            <a:pPr lvl="0"/>
            <a:r>
              <a:rPr lang="it-IT" sz="2400" dirty="0">
                <a:sym typeface="SymbolMT" charset="2"/>
              </a:rPr>
              <a:t></a:t>
            </a:r>
            <a:r>
              <a:rPr lang="it-IT" sz="2400" dirty="0"/>
              <a:t> controllo della partecipazione alle </a:t>
            </a:r>
            <a:r>
              <a:rPr lang="it-IT" sz="2400" dirty="0" err="1"/>
              <a:t>attivita</a:t>
            </a:r>
            <a:r>
              <a:rPr lang="it-IT" sz="2400" dirty="0"/>
              <a:t>̀ proposte dalla scuola; </a:t>
            </a:r>
          </a:p>
          <a:p>
            <a:pPr lvl="0"/>
            <a:r>
              <a:rPr lang="it-IT" sz="2400" dirty="0">
                <a:sym typeface="SymbolMT" charset="2"/>
              </a:rPr>
              <a:t></a:t>
            </a:r>
            <a:r>
              <a:rPr lang="it-IT" sz="2400" dirty="0"/>
              <a:t> controllo delle presenze on line durante le lezioni live; </a:t>
            </a:r>
          </a:p>
          <a:p>
            <a:pPr lvl="0"/>
            <a:r>
              <a:rPr lang="it-IT" sz="2400" dirty="0">
                <a:sym typeface="SymbolMT" charset="2"/>
              </a:rPr>
              <a:t></a:t>
            </a:r>
            <a:r>
              <a:rPr lang="it-IT" sz="2400" dirty="0"/>
              <a:t> controllo del lavoro svolto tramite piattaforma e/o registro elettronico </a:t>
            </a:r>
            <a:r>
              <a:rPr lang="it-IT" sz="2400" dirty="0" smtClean="0"/>
              <a:t>Argo;</a:t>
            </a:r>
            <a:endParaRPr lang="it-IT" sz="2400" dirty="0"/>
          </a:p>
          <a:p>
            <a:pPr lvl="0"/>
            <a:r>
              <a:rPr lang="it-IT" sz="2400" dirty="0" smtClean="0">
                <a:sym typeface="SymbolMT" charset="2"/>
              </a:rPr>
              <a:t> </a:t>
            </a:r>
            <a:r>
              <a:rPr lang="it-IT" sz="2400" dirty="0" smtClean="0"/>
              <a:t>controllo </a:t>
            </a:r>
            <a:r>
              <a:rPr lang="it-IT" sz="2400" dirty="0"/>
              <a:t>del lavoro inviato dagli alunni sulle piattaforme </a:t>
            </a:r>
            <a:r>
              <a:rPr lang="it-IT" sz="2400" dirty="0" smtClean="0"/>
              <a:t>adottate.</a:t>
            </a:r>
            <a:endParaRPr lang="it-IT" sz="2400" dirty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8720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29184" y="256032"/>
            <a:ext cx="9710928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u="sng" dirty="0">
                <a:solidFill>
                  <a:srgbClr val="00B050"/>
                </a:solidFill>
              </a:rPr>
              <a:t>VERIFICA DEGLI APPRENDIMENTI </a:t>
            </a:r>
            <a:endParaRPr lang="it-IT" b="1" i="1" u="sng" dirty="0" smtClean="0">
              <a:solidFill>
                <a:srgbClr val="00B050"/>
              </a:solidFill>
            </a:endParaRPr>
          </a:p>
          <a:p>
            <a:endParaRPr lang="it-IT" sz="1400" b="1" i="1" u="sng" dirty="0"/>
          </a:p>
          <a:p>
            <a:endParaRPr lang="it-IT" sz="1400" dirty="0"/>
          </a:p>
          <a:p>
            <a:r>
              <a:rPr lang="it-IT" sz="1400" dirty="0"/>
              <a:t>Come l'</a:t>
            </a:r>
            <a:r>
              <a:rPr lang="it-IT" sz="1400" dirty="0" err="1"/>
              <a:t>attivita</a:t>
            </a:r>
            <a:r>
              <a:rPr lang="it-IT" sz="1400" dirty="0"/>
              <a:t>̀ didattica anche la </a:t>
            </a:r>
            <a:r>
              <a:rPr lang="it-IT" sz="1400" b="1" dirty="0"/>
              <a:t>verifica </a:t>
            </a:r>
            <a:r>
              <a:rPr lang="it-IT" sz="1400" dirty="0" err="1"/>
              <a:t>puo</a:t>
            </a:r>
            <a:r>
              <a:rPr lang="it-IT" sz="1400" dirty="0"/>
              <a:t>̀ essere di tipo </a:t>
            </a:r>
            <a:r>
              <a:rPr lang="it-IT" sz="1400" b="1" dirty="0"/>
              <a:t>sincrono </a:t>
            </a:r>
            <a:r>
              <a:rPr lang="it-IT" sz="1400" dirty="0"/>
              <a:t>e </a:t>
            </a:r>
            <a:r>
              <a:rPr lang="it-IT" sz="1400" b="1" dirty="0"/>
              <a:t>asincrono</a:t>
            </a:r>
            <a:r>
              <a:rPr lang="it-IT" sz="1400" dirty="0"/>
              <a:t>. </a:t>
            </a:r>
            <a:r>
              <a:rPr lang="it-IT" sz="1400" b="1" dirty="0"/>
              <a:t>Possono essere effettuate: </a:t>
            </a:r>
            <a:endParaRPr lang="it-IT" sz="1400" dirty="0"/>
          </a:p>
          <a:p>
            <a:r>
              <a:rPr lang="it-IT" sz="1400" dirty="0"/>
              <a:t>a) </a:t>
            </a:r>
            <a:r>
              <a:rPr lang="it-IT" sz="1400" b="1" dirty="0"/>
              <a:t>v</a:t>
            </a:r>
            <a:r>
              <a:rPr lang="it-IT" sz="1400" b="1" dirty="0" smtClean="0"/>
              <a:t>erifiche </a:t>
            </a:r>
            <a:r>
              <a:rPr lang="it-IT" sz="1400" b="1" dirty="0"/>
              <a:t>oral</a:t>
            </a:r>
            <a:r>
              <a:rPr lang="it-IT" sz="1400" dirty="0"/>
              <a:t>i: con collegamento a piccolo gruppo o con tutta la classe che partecipa alla riunione.</a:t>
            </a:r>
            <a:br>
              <a:rPr lang="it-IT" sz="1400" dirty="0"/>
            </a:br>
            <a:r>
              <a:rPr lang="it-IT" sz="1400" dirty="0"/>
              <a:t>La verifica orale </a:t>
            </a:r>
            <a:r>
              <a:rPr lang="it-IT" sz="1400" b="1" dirty="0" err="1"/>
              <a:t>dovra</a:t>
            </a:r>
            <a:r>
              <a:rPr lang="it-IT" sz="1400" b="1" dirty="0"/>
              <a:t>̀ preferibilmente assumere la forma del colloquio </a:t>
            </a:r>
            <a:r>
              <a:rPr lang="it-IT" sz="1400" dirty="0"/>
              <a:t>(dialogo con ruoli definiti) e </a:t>
            </a:r>
            <a:r>
              <a:rPr lang="it-IT" sz="1400" b="1" dirty="0"/>
              <a:t>conversazione </a:t>
            </a:r>
            <a:r>
              <a:rPr lang="it-IT" sz="1400" dirty="0"/>
              <a:t>(informale e spontanea). </a:t>
            </a:r>
          </a:p>
          <a:p>
            <a:r>
              <a:rPr lang="it-IT" sz="1400" dirty="0" smtClean="0"/>
              <a:t>b)</a:t>
            </a:r>
            <a:r>
              <a:rPr lang="it-IT" sz="1400" b="1" dirty="0"/>
              <a:t>v</a:t>
            </a:r>
            <a:r>
              <a:rPr lang="it-IT" sz="1400" b="1" dirty="0" smtClean="0"/>
              <a:t>erifiche scritte</a:t>
            </a:r>
            <a:r>
              <a:rPr lang="it-IT" sz="1400" dirty="0"/>
              <a:t/>
            </a:r>
            <a:br>
              <a:rPr lang="it-IT" sz="1400" dirty="0"/>
            </a:br>
            <a:r>
              <a:rPr lang="it-IT" sz="1400" dirty="0"/>
              <a:t>In </a:t>
            </a:r>
            <a:r>
              <a:rPr lang="it-IT" sz="1400" dirty="0" err="1"/>
              <a:t>modalita</a:t>
            </a:r>
            <a:r>
              <a:rPr lang="it-IT" sz="1400" dirty="0"/>
              <a:t>̀ sincrona possono essere effettuate verifiche strutturate quali:</a:t>
            </a:r>
          </a:p>
          <a:p>
            <a:r>
              <a:rPr lang="it-IT" sz="1400" dirty="0"/>
              <a:t>a - somministrazione di test;</a:t>
            </a:r>
            <a:br>
              <a:rPr lang="it-IT" sz="1400" dirty="0"/>
            </a:br>
            <a:r>
              <a:rPr lang="it-IT" sz="1400" dirty="0"/>
              <a:t>b - somministrazione di verifiche </a:t>
            </a:r>
            <a:r>
              <a:rPr lang="it-IT" sz="1400" dirty="0" smtClean="0"/>
              <a:t>scritte; </a:t>
            </a:r>
            <a:endParaRPr lang="it-IT" sz="1400" dirty="0"/>
          </a:p>
          <a:p>
            <a:r>
              <a:rPr lang="it-IT" sz="1400" dirty="0"/>
              <a:t>c - esercitazioni </a:t>
            </a:r>
            <a:r>
              <a:rPr lang="it-IT" sz="1400" dirty="0" smtClean="0"/>
              <a:t>pratiche. </a:t>
            </a:r>
            <a:endParaRPr lang="it-IT" sz="1400" dirty="0"/>
          </a:p>
          <a:p>
            <a:r>
              <a:rPr lang="it-IT" sz="1400" dirty="0"/>
              <a:t>Si tratta di inserire compiti a tempo, ovvero compiti che vengono condivisi coi ragazzi poco prima dell’inizio della lezione, e dare come scadenza l’orario della fine della lezione.</a:t>
            </a:r>
            <a:br>
              <a:rPr lang="it-IT" sz="1400" dirty="0"/>
            </a:br>
            <a:r>
              <a:rPr lang="it-IT" sz="1400" dirty="0"/>
              <a:t>In </a:t>
            </a:r>
            <a:r>
              <a:rPr lang="it-IT" sz="1400" dirty="0" err="1"/>
              <a:t>modalità</a:t>
            </a:r>
            <a:r>
              <a:rPr lang="it-IT" sz="1400" dirty="0"/>
              <a:t> asincrona si possono somministrare verifiche scritte con consegna tramite piattaforma, </a:t>
            </a:r>
            <a:r>
              <a:rPr lang="it-IT" sz="1400" dirty="0" smtClean="0"/>
              <a:t>e-mail </a:t>
            </a:r>
            <a:r>
              <a:rPr lang="it-IT" sz="1400" dirty="0"/>
              <a:t>o altro, di diversa tipologia a seconda della disciplina e delle scelte del docente (consegna di testi, elaborati, disegni ecc.). </a:t>
            </a:r>
          </a:p>
          <a:p>
            <a:r>
              <a:rPr lang="it-IT" sz="1400" dirty="0"/>
              <a:t>c) </a:t>
            </a:r>
            <a:r>
              <a:rPr lang="it-IT" sz="1400" b="1" dirty="0"/>
              <a:t>p</a:t>
            </a:r>
            <a:r>
              <a:rPr lang="it-IT" sz="1400" b="1" dirty="0" smtClean="0"/>
              <a:t>rove </a:t>
            </a:r>
            <a:r>
              <a:rPr lang="it-IT" sz="1400" b="1" dirty="0"/>
              <a:t>autentiche: </a:t>
            </a:r>
            <a:r>
              <a:rPr lang="it-IT" sz="1400" dirty="0"/>
              <a:t>come da programmazione per competenze, si possono richiedere ai ragazzi </a:t>
            </a:r>
            <a:r>
              <a:rPr lang="it-IT" sz="1400" b="1" dirty="0"/>
              <a:t>prove autentiche alla fine di un percorso </a:t>
            </a:r>
            <a:r>
              <a:rPr lang="it-IT" sz="1400" dirty="0"/>
              <a:t>formulato in Unità di Apprendimento, magari anche in </a:t>
            </a:r>
            <a:r>
              <a:rPr lang="it-IT" sz="1400" dirty="0" err="1"/>
              <a:t>modalita</a:t>
            </a:r>
            <a:r>
              <a:rPr lang="it-IT" sz="1400" dirty="0"/>
              <a:t>̀ </a:t>
            </a:r>
            <a:r>
              <a:rPr lang="it-IT" sz="1400" i="1" dirty="0" err="1"/>
              <a:t>teamwork</a:t>
            </a:r>
            <a:r>
              <a:rPr lang="it-IT" sz="1400" dirty="0"/>
              <a:t>. </a:t>
            </a:r>
          </a:p>
          <a:p>
            <a:r>
              <a:rPr lang="it-IT" sz="1400" dirty="0"/>
              <a:t>La somministrazione di </a:t>
            </a:r>
            <a:r>
              <a:rPr lang="it-IT" sz="1400" b="1" dirty="0"/>
              <a:t>prove autentiche </a:t>
            </a:r>
            <a:r>
              <a:rPr lang="it-IT" sz="1400" dirty="0"/>
              <a:t>consente di verificare: </a:t>
            </a:r>
          </a:p>
          <a:p>
            <a:r>
              <a:rPr lang="it-IT" sz="1400" dirty="0">
                <a:sym typeface="SymbolMT" charset="2"/>
              </a:rPr>
              <a:t></a:t>
            </a:r>
            <a:r>
              <a:rPr lang="it-IT" sz="1400" dirty="0"/>
              <a:t> </a:t>
            </a:r>
            <a:r>
              <a:rPr lang="it-IT" sz="1400" dirty="0" smtClean="0"/>
              <a:t>la </a:t>
            </a:r>
            <a:r>
              <a:rPr lang="it-IT" sz="1400" dirty="0"/>
              <a:t>padronanza di conoscenze, abilità e competenze; </a:t>
            </a:r>
          </a:p>
          <a:p>
            <a:r>
              <a:rPr lang="it-IT" sz="1400" dirty="0">
                <a:sym typeface="SymbolMT" charset="2"/>
              </a:rPr>
              <a:t></a:t>
            </a:r>
            <a:r>
              <a:rPr lang="it-IT" sz="1400" dirty="0"/>
              <a:t> </a:t>
            </a:r>
            <a:r>
              <a:rPr lang="it-IT" sz="1400" dirty="0" smtClean="0"/>
              <a:t>la </a:t>
            </a:r>
            <a:r>
              <a:rPr lang="it-IT" sz="1400" dirty="0"/>
              <a:t>capacità di impegnarsi nella ricerca di soluzioni; </a:t>
            </a:r>
          </a:p>
          <a:p>
            <a:r>
              <a:rPr lang="it-IT" sz="1400" dirty="0">
                <a:sym typeface="SymbolMT" charset="2"/>
              </a:rPr>
              <a:t></a:t>
            </a:r>
            <a:r>
              <a:rPr lang="it-IT" sz="1400" dirty="0"/>
              <a:t> </a:t>
            </a:r>
            <a:r>
              <a:rPr lang="it-IT" sz="1400" dirty="0" smtClean="0"/>
              <a:t>la </a:t>
            </a:r>
            <a:r>
              <a:rPr lang="it-IT" sz="1400" dirty="0"/>
              <a:t>capacità di collaborare; </a:t>
            </a:r>
          </a:p>
          <a:p>
            <a:r>
              <a:rPr lang="it-IT" sz="1400" dirty="0">
                <a:sym typeface="SymbolMT" charset="2"/>
              </a:rPr>
              <a:t></a:t>
            </a:r>
            <a:r>
              <a:rPr lang="it-IT" sz="1400" dirty="0"/>
              <a:t> </a:t>
            </a:r>
            <a:r>
              <a:rPr lang="it-IT" sz="1400" dirty="0" smtClean="0"/>
              <a:t>a </a:t>
            </a:r>
            <a:r>
              <a:rPr lang="it-IT" sz="1400" dirty="0"/>
              <a:t>capacità di sviluppare </a:t>
            </a:r>
            <a:r>
              <a:rPr lang="it-IT" sz="1400" dirty="0" smtClean="0"/>
              <a:t>una </a:t>
            </a:r>
            <a:r>
              <a:rPr lang="it-IT" sz="1400" dirty="0"/>
              <a:t>ricerca e/o </a:t>
            </a:r>
            <a:r>
              <a:rPr lang="it-IT" sz="1400" dirty="0" smtClean="0"/>
              <a:t> </a:t>
            </a:r>
            <a:r>
              <a:rPr lang="it-IT" sz="1400" dirty="0"/>
              <a:t>un progetto. </a:t>
            </a:r>
          </a:p>
          <a:p>
            <a:r>
              <a:rPr lang="it-IT" sz="1400" dirty="0"/>
              <a:t>d) </a:t>
            </a:r>
            <a:r>
              <a:rPr lang="it-IT" sz="1400" b="1" dirty="0"/>
              <a:t>e</a:t>
            </a:r>
            <a:r>
              <a:rPr lang="it-IT" sz="1400" b="1" dirty="0" smtClean="0"/>
              <a:t>sercitazioni </a:t>
            </a:r>
            <a:r>
              <a:rPr lang="it-IT" sz="1400" b="1" dirty="0"/>
              <a:t>pratiche </a:t>
            </a:r>
            <a:r>
              <a:rPr lang="it-IT" sz="1400" dirty="0"/>
              <a:t>(prove di laboratorio nelle discipline tecnico/professionali) </a:t>
            </a:r>
          </a:p>
          <a:p>
            <a:endParaRPr lang="it-IT" sz="1400" b="1" dirty="0" smtClean="0"/>
          </a:p>
          <a:p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</a:rPr>
              <a:t>Per </a:t>
            </a: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</a:rPr>
              <a:t>il monitoraggio e la valutazione delle </a:t>
            </a:r>
            <a:r>
              <a:rPr lang="it-IT" sz="1600" b="1" dirty="0" err="1">
                <a:solidFill>
                  <a:schemeClr val="accent1">
                    <a:lumMod val="75000"/>
                  </a:schemeClr>
                </a:solidFill>
              </a:rPr>
              <a:t>attivita</a:t>
            </a: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</a:rPr>
              <a:t>̀ didattiche a distanza si propongono griglie di osservazione , nelle quali vengono sintetizzati gli indicatori a seconda dell’ordine di scuola e degli alunni</a:t>
            </a:r>
            <a:endParaRPr lang="it-IT" sz="1600" dirty="0">
              <a:solidFill>
                <a:schemeClr val="accent1">
                  <a:lumMod val="75000"/>
                </a:schemeClr>
              </a:solidFill>
            </a:endParaRPr>
          </a:p>
          <a:p>
            <a:pPr fontAlgn="base"/>
            <a:r>
              <a:rPr lang="it-IT" sz="1400" b="1" dirty="0"/>
              <a:t> </a:t>
            </a:r>
            <a:endParaRPr lang="it-IT" sz="14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44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20624" y="548640"/>
            <a:ext cx="10222992" cy="5815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032298"/>
              </p:ext>
            </p:extLst>
          </p:nvPr>
        </p:nvGraphicFramePr>
        <p:xfrm>
          <a:off x="219456" y="1415586"/>
          <a:ext cx="9626681" cy="50826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7508"/>
                <a:gridCol w="1030014"/>
                <a:gridCol w="1156138"/>
                <a:gridCol w="1397876"/>
                <a:gridCol w="1524000"/>
                <a:gridCol w="1671145"/>
              </a:tblGrid>
              <a:tr h="95644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 err="1">
                          <a:effectLst/>
                          <a:highlight>
                            <a:srgbClr val="FFFF00"/>
                          </a:highlight>
                        </a:rPr>
                        <a:t>Ppre</a:t>
                      </a:r>
                      <a:endParaRPr lang="it-IT" sz="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487" marR="36487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Mai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487" marR="36487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A volte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487" marR="36487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Spesso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487" marR="36487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 Quasi sempre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4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487" marR="36487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Sempre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5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487" marR="36487" marT="0" marB="0">
                    <a:solidFill>
                      <a:srgbClr val="92D050"/>
                    </a:solidFill>
                  </a:tcPr>
                </a:tc>
              </a:tr>
              <a:tr h="6979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Partecipazione ad attività sincrone </a:t>
                      </a:r>
                      <a:r>
                        <a:rPr lang="it-IT" sz="1400" dirty="0" smtClean="0">
                          <a:effectLst/>
                        </a:rPr>
                        <a:t>e/o </a:t>
                      </a:r>
                      <a:r>
                        <a:rPr lang="it-IT" sz="1400" dirty="0">
                          <a:effectLst/>
                        </a:rPr>
                        <a:t>asincrone</a:t>
                      </a:r>
                      <a:endParaRPr lang="it-IT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487" marR="36487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487" marR="3648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487" marR="3648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487" marR="3648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487" marR="3648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487" marR="3648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400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Partecipa alle attività a distanza fornendo contributi personali</a:t>
                      </a:r>
                      <a:endParaRPr lang="it-IT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487" marR="36487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487" marR="3648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487" marR="3648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487" marR="3648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487" marR="3648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487" marR="3648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4709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Organizza lo svolgimento del lavoro assegnato</a:t>
                      </a:r>
                      <a:endParaRPr lang="it-IT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487" marR="36487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487" marR="3648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487" marR="3648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487" marR="3648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487" marR="3648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487" marR="3648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462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Collaborazione </a:t>
                      </a:r>
                      <a:r>
                        <a:rPr lang="it-IT" sz="1400" dirty="0">
                          <a:effectLst/>
                        </a:rPr>
                        <a:t>e impegno durante le attività</a:t>
                      </a:r>
                      <a:endParaRPr lang="it-IT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487" marR="36487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487" marR="3648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487" marR="3648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487" marR="3648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487" marR="3648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487" marR="3648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53894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Il voto scaturisce dalla somma dei punteggi attribuiti alle quattro voci (max. 20 punti), dividendo successivamente per 2 (voto in decimi).</a:t>
                      </a:r>
                      <a:endParaRPr lang="it-IT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487" marR="36487" marT="0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Somma: …… / 20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Voto: …… /10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(= Somma diviso 2)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487" marR="36487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292608" y="164592"/>
            <a:ext cx="88696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accent2">
                    <a:lumMod val="50000"/>
                  </a:schemeClr>
                </a:solidFill>
              </a:rPr>
              <a:t>Griglia di osservazione per la </a:t>
            </a:r>
            <a:r>
              <a:rPr lang="it-IT" sz="2000" b="1" dirty="0" smtClean="0">
                <a:solidFill>
                  <a:schemeClr val="accent2">
                    <a:lumMod val="50000"/>
                  </a:schemeClr>
                </a:solidFill>
              </a:rPr>
              <a:t>valutazione</a:t>
            </a:r>
          </a:p>
          <a:p>
            <a:r>
              <a:rPr lang="it-IT" sz="2000" b="1" dirty="0" smtClean="0">
                <a:solidFill>
                  <a:schemeClr val="accent2">
                    <a:lumMod val="50000"/>
                  </a:schemeClr>
                </a:solidFill>
              </a:rPr>
              <a:t>SCUOLA PRIMARIA</a:t>
            </a:r>
            <a:endParaRPr lang="it-IT" sz="2000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it-IT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20624" y="872478"/>
            <a:ext cx="652881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Partecipazione e consapevolezza</a:t>
            </a:r>
            <a:endParaRPr lang="it-IT" sz="20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064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5309</TotalTime>
  <Words>1157</Words>
  <Application>Microsoft Office PowerPoint</Application>
  <PresentationFormat>Personalizzato</PresentationFormat>
  <Paragraphs>322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Sfaccettatura</vt:lpstr>
      <vt:lpstr>Criteri DAD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Criteri DAD</dc:title>
  <dc:creator>Utente di Microsoft Office</dc:creator>
  <cp:lastModifiedBy>PCANNAOK</cp:lastModifiedBy>
  <cp:revision>26</cp:revision>
  <dcterms:created xsi:type="dcterms:W3CDTF">2020-05-15T11:01:12Z</dcterms:created>
  <dcterms:modified xsi:type="dcterms:W3CDTF">2020-05-26T09:29:58Z</dcterms:modified>
</cp:coreProperties>
</file>